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8" r:id="rId5"/>
    <p:sldId id="263" r:id="rId6"/>
    <p:sldId id="266" r:id="rId7"/>
    <p:sldId id="264" r:id="rId8"/>
    <p:sldId id="269" r:id="rId9"/>
    <p:sldId id="271" r:id="rId10"/>
    <p:sldId id="272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693" autoAdjust="0"/>
  </p:normalViewPr>
  <p:slideViewPr>
    <p:cSldViewPr>
      <p:cViewPr>
        <p:scale>
          <a:sx n="100" d="100"/>
          <a:sy n="100" d="100"/>
        </p:scale>
        <p:origin x="-121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mailto:vector@vectorcomany.ru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mailto:ivanov@mail.ru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шаблоны для презентации 2стр 1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36512" y="0"/>
            <a:ext cx="9217024" cy="6858000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 userDrawn="1">
            <p:ph type="title"/>
          </p:nvPr>
        </p:nvSpPr>
        <p:spPr>
          <a:xfrm>
            <a:off x="3995936" y="1700809"/>
            <a:ext cx="5292725" cy="136783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200" cap="none" dirty="0" smtClean="0">
                <a:solidFill>
                  <a:schemeClr val="tx2"/>
                </a:solidFill>
              </a:rPr>
              <a:t>НАЗВАНИЕ </a:t>
            </a:r>
            <a:br>
              <a:rPr lang="ru-RU" sz="3200" cap="none" dirty="0" smtClean="0">
                <a:solidFill>
                  <a:schemeClr val="tx2"/>
                </a:solidFill>
              </a:rPr>
            </a:br>
            <a:r>
              <a:rPr lang="ru-RU" sz="3200" cap="none" dirty="0" smtClean="0">
                <a:solidFill>
                  <a:schemeClr val="tx2"/>
                </a:solidFill>
              </a:rPr>
              <a:t>ВАШЕЙ ПРЕЗЕНТАЦИИ</a:t>
            </a:r>
          </a:p>
        </p:txBody>
      </p:sp>
      <p:sp>
        <p:nvSpPr>
          <p:cNvPr id="14" name="Объект 2"/>
          <p:cNvSpPr>
            <a:spLocks noGrp="1"/>
          </p:cNvSpPr>
          <p:nvPr userDrawn="1">
            <p:ph idx="1"/>
          </p:nvPr>
        </p:nvSpPr>
        <p:spPr>
          <a:xfrm>
            <a:off x="3995936" y="2924945"/>
            <a:ext cx="1503363" cy="36004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Докладчик</a:t>
            </a:r>
          </a:p>
        </p:txBody>
      </p:sp>
      <p:sp>
        <p:nvSpPr>
          <p:cNvPr id="15" name="Объект 3"/>
          <p:cNvSpPr>
            <a:spLocks noGrp="1"/>
          </p:cNvSpPr>
          <p:nvPr userDrawn="1">
            <p:ph idx="4294967295"/>
          </p:nvPr>
        </p:nvSpPr>
        <p:spPr bwMode="auto">
          <a:xfrm>
            <a:off x="3995936" y="3356991"/>
            <a:ext cx="4680520" cy="4784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/>
            <a:r>
              <a:rPr lang="ru-RU" sz="2500" dirty="0" smtClean="0">
                <a:solidFill>
                  <a:schemeClr val="tx2"/>
                </a:solidFill>
              </a:rPr>
              <a:t>Иванов Иван Иванович</a:t>
            </a:r>
            <a:endParaRPr lang="ru-RU" sz="2500" dirty="0" smtClean="0"/>
          </a:p>
        </p:txBody>
      </p:sp>
      <p:sp>
        <p:nvSpPr>
          <p:cNvPr id="16" name="Объект 4"/>
          <p:cNvSpPr>
            <a:spLocks noGrp="1"/>
          </p:cNvSpPr>
          <p:nvPr userDrawn="1">
            <p:ph idx="4294967295"/>
          </p:nvPr>
        </p:nvSpPr>
        <p:spPr>
          <a:xfrm>
            <a:off x="3995936" y="3717032"/>
            <a:ext cx="4824536" cy="1152128"/>
          </a:xfrm>
          <a:prstGeom prst="rect">
            <a:avLst/>
          </a:prstGeom>
        </p:spPr>
        <p:txBody>
          <a:bodyPr/>
          <a:lstStyle/>
          <a:p>
            <a:pPr marL="0" indent="0" eaLnBrk="1" hangingPunct="1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Ведущий специалист по бизнес-процессам </a:t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ООО «Вектор»</a:t>
            </a:r>
          </a:p>
        </p:txBody>
      </p:sp>
      <p:sp>
        <p:nvSpPr>
          <p:cNvPr id="17" name="Объект 5"/>
          <p:cNvSpPr>
            <a:spLocks noGrp="1"/>
          </p:cNvSpPr>
          <p:nvPr userDrawn="1">
            <p:ph idx="12"/>
          </p:nvPr>
        </p:nvSpPr>
        <p:spPr>
          <a:xfrm>
            <a:off x="4031754" y="4869160"/>
            <a:ext cx="3671888" cy="815529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vector@vectorcomany.ru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www.vectorcomany.com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7" name="Рисунок 6" descr="шаблоны для презентации 3стр 1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806" y="0"/>
            <a:ext cx="9134387" cy="6858000"/>
          </a:xfrm>
          <a:prstGeom prst="rect">
            <a:avLst/>
          </a:prstGeom>
        </p:spPr>
      </p:pic>
      <p:sp>
        <p:nvSpPr>
          <p:cNvPr id="11" name="Текст 10"/>
          <p:cNvSpPr>
            <a:spLocks noGrp="1"/>
          </p:cNvSpPr>
          <p:nvPr>
            <p:ph type="body" sz="quarter" idx="14" hasCustomPrompt="1"/>
          </p:nvPr>
        </p:nvSpPr>
        <p:spPr>
          <a:xfrm>
            <a:off x="179386" y="116632"/>
            <a:ext cx="8785225" cy="531068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5pPr algn="ctr">
              <a:defRPr/>
            </a:lvl5pPr>
          </a:lstStyle>
          <a:p>
            <a:pPr lvl="0"/>
            <a:r>
              <a:rPr lang="ru-RU" dirty="0" smtClean="0"/>
              <a:t>НАЗВАНИЕ СЛАЙДА</a:t>
            </a:r>
            <a:endParaRPr lang="ru-RU" dirty="0"/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179388" y="908050"/>
            <a:ext cx="8785225" cy="518477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ТЕКСТ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шаблоны для презентации 2стр 1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36512" y="0"/>
            <a:ext cx="9217024" cy="6858000"/>
          </a:xfrm>
          <a:prstGeom prst="rect">
            <a:avLst/>
          </a:prstGeom>
        </p:spPr>
      </p:pic>
      <p:sp>
        <p:nvSpPr>
          <p:cNvPr id="12" name="Текст 4"/>
          <p:cNvSpPr>
            <a:spLocks noGrp="1"/>
          </p:cNvSpPr>
          <p:nvPr userDrawn="1">
            <p:ph type="body" sz="quarter" idx="10"/>
          </p:nvPr>
        </p:nvSpPr>
        <p:spPr bwMode="auto">
          <a:xfrm>
            <a:off x="4140200" y="2038350"/>
            <a:ext cx="3455988" cy="4794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tx2"/>
                </a:solidFill>
              </a:rPr>
              <a:t>БЛАГОДАРНОСТИ</a:t>
            </a:r>
          </a:p>
        </p:txBody>
      </p:sp>
      <p:sp>
        <p:nvSpPr>
          <p:cNvPr id="13" name="Текст 5"/>
          <p:cNvSpPr>
            <a:spLocks noGrp="1"/>
          </p:cNvSpPr>
          <p:nvPr userDrawn="1">
            <p:ph type="body" sz="quarter" idx="11"/>
          </p:nvPr>
        </p:nvSpPr>
        <p:spPr bwMode="auto">
          <a:xfrm>
            <a:off x="4140200" y="2614613"/>
            <a:ext cx="5040313" cy="12001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endParaRPr lang="ru-RU" sz="2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Текст 6"/>
          <p:cNvSpPr>
            <a:spLocks noGrp="1"/>
          </p:cNvSpPr>
          <p:nvPr userDrawn="1">
            <p:ph type="body" sz="quarter" idx="12"/>
          </p:nvPr>
        </p:nvSpPr>
        <p:spPr bwMode="auto">
          <a:xfrm>
            <a:off x="4140200" y="4149725"/>
            <a:ext cx="4392613" cy="577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ru-RU" sz="2600" dirty="0" smtClean="0">
                <a:solidFill>
                  <a:schemeClr val="tx2"/>
                </a:solidFill>
              </a:rPr>
              <a:t>Иван Иванович Иванов</a:t>
            </a:r>
          </a:p>
        </p:txBody>
      </p:sp>
      <p:sp>
        <p:nvSpPr>
          <p:cNvPr id="15" name="Текст 7"/>
          <p:cNvSpPr>
            <a:spLocks noGrp="1"/>
          </p:cNvSpPr>
          <p:nvPr userDrawn="1">
            <p:ph type="body" sz="quarter" idx="13"/>
          </p:nvPr>
        </p:nvSpPr>
        <p:spPr>
          <a:xfrm>
            <a:off x="4140200" y="4725988"/>
            <a:ext cx="4321175" cy="8636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ivanov@mail.ru</a:t>
            </a: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www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ivanov.com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eaLnBrk="1" hangingPunct="1"/>
            <a:endParaRPr lang="ru-RU" sz="20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C933A-71CE-43BF-8DC0-AB77C3CEBDA0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B9D3F-D719-4965-B950-2BCB2D61709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шаблоны для презентации 1стр 1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06" y="0"/>
            <a:ext cx="9134387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rcedes-panavto.ru/" TargetMode="External"/><Relationship Id="rId2" Type="http://schemas.openxmlformats.org/officeDocument/2006/relationships/hyperlink" Target="mailto:Gorb.R@panavto.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rcedes-panavto.ru/" TargetMode="External"/><Relationship Id="rId2" Type="http://schemas.openxmlformats.org/officeDocument/2006/relationships/hyperlink" Target="mailto:Gorb.R@panabto.ru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>
            <a:spLocks noGrp="1"/>
          </p:cNvSpPr>
          <p:nvPr/>
        </p:nvSpPr>
        <p:spPr>
          <a:xfrm>
            <a:off x="4031803" y="1341090"/>
            <a:ext cx="5292725" cy="460819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kern="1200" cap="all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9pPr>
          </a:lstStyle>
          <a:p>
            <a:pPr eaLnBrk="1" hangingPunct="1"/>
            <a:r>
              <a:rPr lang="ru-RU" sz="3200" cap="none" dirty="0" smtClean="0">
                <a:solidFill>
                  <a:schemeClr val="tx2"/>
                </a:solidFill>
              </a:rPr>
              <a:t>Практика применения процессного и проектного управления в автомобильном бизнесе</a:t>
            </a:r>
          </a:p>
          <a:p>
            <a:pPr eaLnBrk="1" hangingPunct="1"/>
            <a:endParaRPr lang="ru-RU" sz="3200" cap="none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ru-RU" sz="2600" cap="none" dirty="0" smtClean="0">
                <a:solidFill>
                  <a:schemeClr val="tx2"/>
                </a:solidFill>
              </a:rPr>
              <a:t>Руслан </a:t>
            </a:r>
            <a:r>
              <a:rPr lang="ru-RU" sz="2600" cap="none" dirty="0" smtClean="0">
                <a:solidFill>
                  <a:schemeClr val="tx2"/>
                </a:solidFill>
              </a:rPr>
              <a:t>Горб</a:t>
            </a:r>
          </a:p>
          <a:p>
            <a:pPr eaLnBrk="1" hangingPunct="1"/>
            <a:r>
              <a:rPr lang="ru-RU" sz="2600" cap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Директор по развитию</a:t>
            </a:r>
          </a:p>
          <a:p>
            <a:pPr eaLnBrk="1" hangingPunct="1"/>
            <a:r>
              <a:rPr lang="ru-RU" sz="2600" cap="none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Панавто</a:t>
            </a:r>
            <a:r>
              <a:rPr lang="ru-RU" sz="2600" cap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eaLnBrk="1" hangingPunct="1"/>
            <a:r>
              <a:rPr lang="en-US" sz="2600" cap="none" dirty="0" smtClean="0">
                <a:solidFill>
                  <a:schemeClr val="tx2"/>
                </a:solidFill>
                <a:hlinkClick r:id="rId2"/>
              </a:rPr>
              <a:t>Gorb.R@panavto.ru</a:t>
            </a:r>
            <a:endParaRPr lang="en-US" sz="2600" cap="none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US" sz="2600" cap="none" dirty="0" smtClean="0">
                <a:solidFill>
                  <a:schemeClr val="tx2"/>
                </a:solidFill>
                <a:hlinkClick r:id="rId3"/>
              </a:rPr>
              <a:t>www.mercedes-panavto.ru</a:t>
            </a:r>
            <a:endParaRPr lang="en-US" sz="2600" cap="none" dirty="0" smtClean="0">
              <a:solidFill>
                <a:schemeClr val="tx2"/>
              </a:solidFill>
            </a:endParaRPr>
          </a:p>
          <a:p>
            <a:pPr eaLnBrk="1" hangingPunct="1"/>
            <a:endParaRPr lang="ru-RU" sz="2600" cap="none" dirty="0" smtClean="0">
              <a:solidFill>
                <a:schemeClr val="tx2"/>
              </a:solidFill>
            </a:endParaRPr>
          </a:p>
          <a:p>
            <a:pPr eaLnBrk="1" hangingPunct="1"/>
            <a:endParaRPr lang="ru-RU" sz="3200" cap="none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512" y="-99392"/>
            <a:ext cx="8785225" cy="720080"/>
          </a:xfrm>
        </p:spPr>
        <p:txBody>
          <a:bodyPr>
            <a:noAutofit/>
          </a:bodyPr>
          <a:lstStyle/>
          <a:p>
            <a:r>
              <a:rPr lang="ru-RU" sz="2200" dirty="0" smtClean="0"/>
              <a:t>Пример реализации проекта </a:t>
            </a:r>
            <a:r>
              <a:rPr lang="en-US" sz="2200" dirty="0" smtClean="0"/>
              <a:t>KPI</a:t>
            </a:r>
            <a:r>
              <a:rPr lang="ru-RU" sz="2200" dirty="0" smtClean="0"/>
              <a:t> с помощью процессно-ориентированного подхода и проектного </a:t>
            </a:r>
            <a:r>
              <a:rPr lang="ru-RU" sz="2200" dirty="0"/>
              <a:t>управления</a:t>
            </a:r>
          </a:p>
          <a:p>
            <a:r>
              <a:rPr lang="ru-RU" sz="2200" dirty="0" smtClean="0"/>
              <a:t> </a:t>
            </a:r>
            <a:endParaRPr lang="ru-RU" sz="2200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652047"/>
              </p:ext>
            </p:extLst>
          </p:nvPr>
        </p:nvGraphicFramePr>
        <p:xfrm>
          <a:off x="467543" y="2276872"/>
          <a:ext cx="8280921" cy="2998656"/>
        </p:xfrm>
        <a:graphic>
          <a:graphicData uri="http://schemas.openxmlformats.org/drawingml/2006/table">
            <a:tbl>
              <a:tblPr/>
              <a:tblGrid>
                <a:gridCol w="4290941"/>
                <a:gridCol w="825160"/>
                <a:gridCol w="889756"/>
                <a:gridCol w="815611"/>
                <a:gridCol w="829308"/>
                <a:gridCol w="630145"/>
              </a:tblGrid>
              <a:tr h="2138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Название задачи</a:t>
                      </a: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i="1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i="1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i="1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i="1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i="1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</a:tr>
              <a:tr h="2138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Аудит бизнес-процессов</a:t>
                      </a: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8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Описание бизнес-процессов</a:t>
                      </a: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8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Разработка KPI для </a:t>
                      </a:r>
                      <a:r>
                        <a:rPr lang="ru-RU" sz="160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сотрудников</a:t>
                      </a:r>
                      <a:endParaRPr lang="ru-RU" sz="1600" i="1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8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Группировка </a:t>
                      </a:r>
                      <a:r>
                        <a:rPr lang="ru-RU" sz="160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KPI сотрудника в </a:t>
                      </a:r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KPI отдела</a:t>
                      </a: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62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Автоматический расчет</a:t>
                      </a:r>
                      <a:r>
                        <a:rPr lang="ru-RU" sz="1600" i="1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зарплаты</a:t>
                      </a:r>
                    </a:p>
                    <a:p>
                      <a:pPr algn="l" fontAlgn="ctr"/>
                      <a:r>
                        <a:rPr lang="ru-RU" sz="160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(личная страница для сотрудника с данными </a:t>
                      </a:r>
                      <a:r>
                        <a:rPr lang="en-US" sz="160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KPI </a:t>
                      </a:r>
                      <a:r>
                        <a:rPr lang="ru-RU" sz="160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 зарплаты)</a:t>
                      </a:r>
                      <a:endParaRPr lang="ru-RU" sz="1600" i="1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62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Автоматическая рассылка </a:t>
                      </a:r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писем </a:t>
                      </a:r>
                      <a:r>
                        <a:rPr lang="ru-RU" sz="160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сотруднику (приложение к расчётному листку с </a:t>
                      </a:r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детализацией </a:t>
                      </a:r>
                      <a:r>
                        <a:rPr lang="ru-RU" sz="160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KPI </a:t>
                      </a:r>
                      <a:r>
                        <a:rPr lang="ru-RU" sz="160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 зарплаты)</a:t>
                      </a:r>
                      <a:endParaRPr lang="ru-RU" sz="1600" i="1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138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Выгрузка </a:t>
                      </a:r>
                      <a:r>
                        <a:rPr lang="ru-RU" sz="1600" i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данных в бухгалтерскую систему</a:t>
                      </a:r>
                      <a:endParaRPr lang="ru-RU" sz="1600" i="1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i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072" marR="9072" marT="90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23528" y="908720"/>
            <a:ext cx="8496944" cy="5278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Bef>
                <a:spcPct val="20000"/>
              </a:spcBef>
              <a:buSzPct val="80000"/>
              <a:buFont typeface="+mj-lt"/>
              <a:buAutoNum type="arabicPeriod"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Определили цель</a:t>
            </a:r>
          </a:p>
          <a:p>
            <a:pPr lvl="1" indent="-457200">
              <a:spcBef>
                <a:spcPct val="20000"/>
              </a:spcBef>
              <a:buSzPct val="80000"/>
              <a:buFont typeface="+mj-lt"/>
              <a:buAutoNum type="arabicPeriod"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Поставили срок выполнения</a:t>
            </a:r>
          </a:p>
          <a:p>
            <a:pPr lvl="1" indent="-457200">
              <a:spcBef>
                <a:spcPct val="20000"/>
              </a:spcBef>
              <a:buSzPct val="80000"/>
              <a:buFont typeface="+mj-lt"/>
              <a:buAutoNum type="arabicPeriod"/>
              <a:defRPr/>
            </a:pPr>
            <a:r>
              <a:rPr lang="ru-RU" sz="1900" b="1" dirty="0" smtClean="0">
                <a:solidFill>
                  <a:schemeClr val="tx2">
                    <a:lumMod val="75000"/>
                  </a:schemeClr>
                </a:solidFill>
              </a:rPr>
              <a:t>Сформировали проектную команду и назначили </a:t>
            </a: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менеджера </a:t>
            </a:r>
            <a:r>
              <a:rPr lang="ru-RU" sz="1900" b="1" dirty="0" smtClean="0">
                <a:solidFill>
                  <a:schemeClr val="tx2">
                    <a:lumMod val="75000"/>
                  </a:schemeClr>
                </a:solidFill>
              </a:rPr>
              <a:t>проекта</a:t>
            </a:r>
          </a:p>
          <a:p>
            <a:pPr lvl="1" indent="-457200">
              <a:spcBef>
                <a:spcPct val="20000"/>
              </a:spcBef>
              <a:buSzPct val="80000"/>
              <a:buFont typeface="+mj-lt"/>
              <a:buAutoNum type="arabicPeriod"/>
              <a:defRPr/>
            </a:pPr>
            <a:r>
              <a:rPr lang="ru-RU" sz="1900" b="1" dirty="0" smtClean="0">
                <a:solidFill>
                  <a:schemeClr val="tx2">
                    <a:lumMod val="75000"/>
                  </a:schemeClr>
                </a:solidFill>
              </a:rPr>
              <a:t>Подготовили план проекта</a:t>
            </a:r>
          </a:p>
          <a:p>
            <a:pPr lvl="1" indent="-457200">
              <a:spcBef>
                <a:spcPct val="20000"/>
              </a:spcBef>
              <a:buSzPct val="80000"/>
              <a:buFont typeface="+mj-lt"/>
              <a:buAutoNum type="arabicPeriod"/>
              <a:defRPr/>
            </a:pPr>
            <a:endParaRPr lang="ru-RU" sz="1900" b="1" dirty="0">
              <a:solidFill>
                <a:schemeClr val="tx2">
                  <a:lumMod val="75000"/>
                </a:schemeClr>
              </a:solidFill>
            </a:endParaRPr>
          </a:p>
          <a:p>
            <a:pPr lvl="1" indent="-457200">
              <a:spcBef>
                <a:spcPct val="20000"/>
              </a:spcBef>
              <a:buSzPct val="80000"/>
              <a:buFont typeface="+mj-lt"/>
              <a:buAutoNum type="arabicPeriod"/>
              <a:defRPr/>
            </a:pPr>
            <a:endParaRPr lang="ru-RU" sz="19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indent="-457200">
              <a:spcBef>
                <a:spcPct val="20000"/>
              </a:spcBef>
              <a:buSzPct val="80000"/>
              <a:buFont typeface="+mj-lt"/>
              <a:buAutoNum type="arabicPeriod"/>
              <a:defRPr/>
            </a:pPr>
            <a:endParaRPr lang="ru-RU" sz="1900" b="1" dirty="0">
              <a:solidFill>
                <a:schemeClr val="tx2">
                  <a:lumMod val="75000"/>
                </a:schemeClr>
              </a:solidFill>
            </a:endParaRPr>
          </a:p>
          <a:p>
            <a:pPr lvl="1" indent="-457200">
              <a:spcBef>
                <a:spcPct val="20000"/>
              </a:spcBef>
              <a:buSzPct val="80000"/>
              <a:buFont typeface="+mj-lt"/>
              <a:buAutoNum type="arabicPeriod"/>
              <a:defRPr/>
            </a:pPr>
            <a:endParaRPr lang="ru-RU" sz="19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indent="-457200">
              <a:spcBef>
                <a:spcPct val="20000"/>
              </a:spcBef>
              <a:buSzPct val="80000"/>
              <a:buFont typeface="+mj-lt"/>
              <a:buAutoNum type="arabicPeriod"/>
              <a:defRPr/>
            </a:pPr>
            <a:endParaRPr lang="ru-RU" sz="1900" b="1" dirty="0">
              <a:solidFill>
                <a:schemeClr val="tx2">
                  <a:lumMod val="75000"/>
                </a:schemeClr>
              </a:solidFill>
            </a:endParaRPr>
          </a:p>
          <a:p>
            <a:pPr lvl="1" indent="-457200">
              <a:spcBef>
                <a:spcPct val="20000"/>
              </a:spcBef>
              <a:buSzPct val="80000"/>
              <a:buFont typeface="+mj-lt"/>
              <a:buAutoNum type="arabicPeriod"/>
              <a:defRPr/>
            </a:pPr>
            <a:endParaRPr lang="ru-RU" sz="19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indent="-457200">
              <a:spcBef>
                <a:spcPct val="20000"/>
              </a:spcBef>
              <a:buSzPct val="80000"/>
              <a:buFont typeface="+mj-lt"/>
              <a:buAutoNum type="arabicPeriod"/>
              <a:defRPr/>
            </a:pPr>
            <a:endParaRPr lang="ru-RU" sz="1900" b="1" dirty="0">
              <a:solidFill>
                <a:schemeClr val="tx2">
                  <a:lumMod val="75000"/>
                </a:schemeClr>
              </a:solidFill>
            </a:endParaRPr>
          </a:p>
          <a:p>
            <a:pPr lvl="1" indent="-457200">
              <a:spcBef>
                <a:spcPct val="20000"/>
              </a:spcBef>
              <a:buSzPct val="80000"/>
              <a:buFont typeface="+mj-lt"/>
              <a:buAutoNum type="arabicPeriod"/>
              <a:defRPr/>
            </a:pPr>
            <a:endParaRPr lang="ru-RU" sz="19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indent="-457200">
              <a:spcBef>
                <a:spcPct val="20000"/>
              </a:spcBef>
              <a:buSzPct val="80000"/>
              <a:buFont typeface="+mj-lt"/>
              <a:buAutoNum type="arabicPeriod"/>
              <a:defRPr/>
            </a:pPr>
            <a:endParaRPr lang="ru-RU" sz="19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 indent="-457200">
              <a:spcBef>
                <a:spcPct val="20000"/>
              </a:spcBef>
              <a:buSzPct val="80000"/>
              <a:buFont typeface="+mj-lt"/>
              <a:buAutoNum type="arabicPeriod"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Достигнутые результаты вводим как стандарт</a:t>
            </a:r>
          </a:p>
          <a:p>
            <a:pPr lvl="1" indent="-457200">
              <a:spcBef>
                <a:spcPct val="20000"/>
              </a:spcBef>
              <a:buSzPct val="80000"/>
              <a:buFont typeface="+mj-lt"/>
              <a:buAutoNum type="arabicPeriod"/>
              <a:defRPr/>
            </a:pPr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Планируем </a:t>
            </a:r>
            <a:r>
              <a:rPr lang="ru-RU" sz="1900" b="1" dirty="0" smtClean="0">
                <a:solidFill>
                  <a:schemeClr val="tx2">
                    <a:lumMod val="75000"/>
                  </a:schemeClr>
                </a:solidFill>
              </a:rPr>
              <a:t>регулярные аудиты для совершенствования процессов и </a:t>
            </a:r>
            <a:r>
              <a:rPr lang="en-US" sz="1900" b="1" dirty="0" smtClean="0">
                <a:solidFill>
                  <a:schemeClr val="tx2">
                    <a:lumMod val="75000"/>
                  </a:schemeClr>
                </a:solidFill>
              </a:rPr>
              <a:t>KPI</a:t>
            </a:r>
            <a:endParaRPr lang="ru-RU" sz="19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71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4"/>
          <p:cNvSpPr>
            <a:spLocks noGrp="1"/>
          </p:cNvSpPr>
          <p:nvPr/>
        </p:nvSpPr>
        <p:spPr bwMode="auto">
          <a:xfrm>
            <a:off x="4144044" y="1938958"/>
            <a:ext cx="3956347" cy="4794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tx2"/>
                </a:solidFill>
              </a:rPr>
              <a:t>Спасибо за внимание!</a:t>
            </a:r>
            <a:endParaRPr lang="ru-RU" sz="2800" dirty="0" smtClean="0">
              <a:solidFill>
                <a:schemeClr val="tx2"/>
              </a:solidFill>
            </a:endParaRPr>
          </a:p>
        </p:txBody>
      </p:sp>
      <p:sp>
        <p:nvSpPr>
          <p:cNvPr id="8" name="Текст 6"/>
          <p:cNvSpPr>
            <a:spLocks noGrp="1"/>
          </p:cNvSpPr>
          <p:nvPr/>
        </p:nvSpPr>
        <p:spPr bwMode="auto">
          <a:xfrm>
            <a:off x="4108325" y="3329608"/>
            <a:ext cx="4392613" cy="5778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2600" dirty="0" smtClean="0">
                <a:solidFill>
                  <a:schemeClr val="tx2"/>
                </a:solidFill>
              </a:rPr>
              <a:t>Руслан </a:t>
            </a:r>
            <a:r>
              <a:rPr lang="ru-RU" sz="2600" dirty="0" smtClean="0">
                <a:solidFill>
                  <a:schemeClr val="tx2"/>
                </a:solidFill>
              </a:rPr>
              <a:t>Горб</a:t>
            </a:r>
          </a:p>
          <a:p>
            <a:pPr eaLnBrk="1" hangingPunct="1"/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Директор по развитию</a:t>
            </a:r>
          </a:p>
          <a:p>
            <a:pPr eaLnBrk="1" hangingPunct="1"/>
            <a:r>
              <a:rPr lang="ru-RU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Панавто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0" indent="0" eaLnBrk="1" hangingPunct="1"/>
            <a:endParaRPr lang="ru-RU" sz="2600" dirty="0" smtClean="0">
              <a:solidFill>
                <a:schemeClr val="tx2"/>
              </a:solidFill>
            </a:endParaRPr>
          </a:p>
        </p:txBody>
      </p:sp>
      <p:sp>
        <p:nvSpPr>
          <p:cNvPr id="9" name="Текст 7"/>
          <p:cNvSpPr>
            <a:spLocks noGrp="1"/>
          </p:cNvSpPr>
          <p:nvPr/>
        </p:nvSpPr>
        <p:spPr>
          <a:xfrm>
            <a:off x="4139257" y="4797152"/>
            <a:ext cx="4321175" cy="8636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Gorb.R@panavto.ru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www.mercedes-panavto.ru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eaLnBrk="1" hangingPunct="1"/>
            <a:endParaRPr lang="ru-RU" sz="20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11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 err="1" smtClean="0"/>
              <a:t>Панавто</a:t>
            </a:r>
            <a:r>
              <a:rPr lang="ru-RU" dirty="0" smtClean="0"/>
              <a:t> – официальный дилер «Мерседес-</a:t>
            </a:r>
            <a:r>
              <a:rPr lang="ru-RU" dirty="0" err="1" smtClean="0"/>
              <a:t>Бенц</a:t>
            </a:r>
            <a:r>
              <a:rPr lang="ru-RU" dirty="0" smtClean="0"/>
              <a:t>» в России</a:t>
            </a:r>
          </a:p>
          <a:p>
            <a:endParaRPr lang="ru-RU" dirty="0" smtClean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pPr marL="342900" indent="-342900" algn="just" fontAlgn="t">
              <a:lnSpc>
                <a:spcPct val="80000"/>
              </a:lnSpc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ru-RU" sz="2000" b="0" dirty="0" err="1">
                <a:solidFill>
                  <a:schemeClr val="tx2">
                    <a:lumMod val="75000"/>
                  </a:schemeClr>
                </a:solidFill>
              </a:rPr>
              <a:t>Панавто</a:t>
            </a:r>
            <a:r>
              <a:rPr lang="ru-RU" sz="2000" b="0" dirty="0">
                <a:solidFill>
                  <a:schemeClr val="tx2">
                    <a:lumMod val="75000"/>
                  </a:schemeClr>
                </a:solidFill>
              </a:rPr>
              <a:t> – официальный дилер «Мерседес-</a:t>
            </a:r>
            <a:r>
              <a:rPr lang="ru-RU" sz="2000" b="0" dirty="0" err="1">
                <a:solidFill>
                  <a:schemeClr val="tx2">
                    <a:lumMod val="75000"/>
                  </a:schemeClr>
                </a:solidFill>
              </a:rPr>
              <a:t>Бенц</a:t>
            </a:r>
            <a:r>
              <a:rPr lang="ru-RU" sz="2000" b="0" dirty="0">
                <a:solidFill>
                  <a:schemeClr val="tx2">
                    <a:lumMod val="75000"/>
                  </a:schemeClr>
                </a:solidFill>
              </a:rPr>
              <a:t>». Более 20-ти лет мы совершенствовали критерии премиального образа жизни. </a:t>
            </a:r>
          </a:p>
          <a:p>
            <a:pPr marL="342900" indent="-342900" algn="just" fontAlgn="t">
              <a:lnSpc>
                <a:spcPct val="80000"/>
              </a:lnSpc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  <a:defRPr/>
            </a:pPr>
            <a:endParaRPr lang="ru-RU" sz="2000" b="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just" fontAlgn="t">
              <a:lnSpc>
                <a:spcPct val="80000"/>
              </a:lnSpc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ru-RU" sz="2000" b="0" dirty="0">
                <a:solidFill>
                  <a:schemeClr val="tx2">
                    <a:lumMod val="75000"/>
                  </a:schemeClr>
                </a:solidFill>
              </a:rPr>
              <a:t>Сегодня компания </a:t>
            </a:r>
            <a:r>
              <a:rPr lang="ru-RU" sz="2000" b="0" dirty="0" err="1">
                <a:solidFill>
                  <a:schemeClr val="tx2">
                    <a:lumMod val="75000"/>
                  </a:schemeClr>
                </a:solidFill>
              </a:rPr>
              <a:t>Панавто</a:t>
            </a:r>
            <a:r>
              <a:rPr lang="ru-RU" sz="2000" b="0" dirty="0">
                <a:solidFill>
                  <a:schemeClr val="tx2">
                    <a:lumMod val="75000"/>
                  </a:schemeClr>
                </a:solidFill>
              </a:rPr>
              <a:t> – это команда высокопрофессиональных менеджеров и сотрудников; уникальный организационный и технический уровень обслуживания, полностью соответствующие философии бренда «Мерседес-</a:t>
            </a:r>
            <a:r>
              <a:rPr lang="ru-RU" sz="2000" b="0" dirty="0" err="1">
                <a:solidFill>
                  <a:schemeClr val="tx2">
                    <a:lumMod val="75000"/>
                  </a:schemeClr>
                </a:solidFill>
              </a:rPr>
              <a:t>Бенц</a:t>
            </a:r>
            <a:r>
              <a:rPr lang="ru-RU" sz="2000" b="0" dirty="0">
                <a:solidFill>
                  <a:schemeClr val="tx2">
                    <a:lumMod val="75000"/>
                  </a:schemeClr>
                </a:solidFill>
              </a:rPr>
              <a:t>». </a:t>
            </a:r>
          </a:p>
          <a:p>
            <a:pPr marL="342900" indent="-342900" algn="just" fontAlgn="t">
              <a:lnSpc>
                <a:spcPct val="80000"/>
              </a:lnSpc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  <a:defRPr/>
            </a:pPr>
            <a:endParaRPr lang="ru-RU" sz="2000" b="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just" fontAlgn="t">
              <a:lnSpc>
                <a:spcPct val="80000"/>
              </a:lnSpc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ru-RU" sz="2000" b="0" dirty="0">
                <a:solidFill>
                  <a:schemeClr val="tx2">
                    <a:lumMod val="75000"/>
                  </a:schemeClr>
                </a:solidFill>
              </a:rPr>
              <a:t>Наш уникальный дилерский центр является крупнейшим в Европе и вторым по величине в мире. </a:t>
            </a:r>
          </a:p>
          <a:p>
            <a:pPr marL="342900" indent="-342900" algn="just" fontAlgn="t">
              <a:lnSpc>
                <a:spcPct val="80000"/>
              </a:lnSpc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  <a:defRPr/>
            </a:pPr>
            <a:endParaRPr lang="ru-RU" sz="2000" b="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just" fontAlgn="t">
              <a:lnSpc>
                <a:spcPct val="80000"/>
              </a:lnSpc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ru-RU" sz="2000" b="0" dirty="0">
                <a:solidFill>
                  <a:schemeClr val="tx2">
                    <a:lumMod val="75000"/>
                  </a:schemeClr>
                </a:solidFill>
              </a:rPr>
              <a:t>Благодаря современным технологиям и оригинальным дизайнерским решениям шоу-</a:t>
            </a:r>
            <a:r>
              <a:rPr lang="ru-RU" sz="2000" b="0" dirty="0" err="1">
                <a:solidFill>
                  <a:schemeClr val="tx2">
                    <a:lumMod val="75000"/>
                  </a:schemeClr>
                </a:solidFill>
              </a:rPr>
              <a:t>рум</a:t>
            </a:r>
            <a:r>
              <a:rPr lang="ru-RU" sz="2000" b="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0" dirty="0" err="1">
                <a:solidFill>
                  <a:schemeClr val="tx2">
                    <a:lumMod val="75000"/>
                  </a:schemeClr>
                </a:solidFill>
              </a:rPr>
              <a:t>Панавто</a:t>
            </a:r>
            <a:r>
              <a:rPr lang="ru-RU" sz="2000" b="0" dirty="0">
                <a:solidFill>
                  <a:schemeClr val="tx2">
                    <a:lumMod val="75000"/>
                  </a:schemeClr>
                </a:solidFill>
              </a:rPr>
              <a:t> вмещает более 80 автомобилей, а центр технического обслуживания способен принять до 300 автомобилей в день.</a:t>
            </a:r>
          </a:p>
          <a:p>
            <a:pPr marL="342900" indent="-342900" algn="just" fontAlgn="t">
              <a:lnSpc>
                <a:spcPct val="80000"/>
              </a:lnSpc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  <a:defRPr/>
            </a:pPr>
            <a:endParaRPr lang="ru-RU" sz="2000" b="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just" fontAlgn="t">
              <a:lnSpc>
                <a:spcPct val="80000"/>
              </a:lnSpc>
              <a:buClr>
                <a:schemeClr val="tx2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ru-RU" sz="2000" b="0" dirty="0">
                <a:solidFill>
                  <a:schemeClr val="tx2">
                    <a:lumMod val="75000"/>
                  </a:schemeClr>
                </a:solidFill>
              </a:rPr>
              <a:t>Не останавливаясь на достигнутом, с 2013 года компания </a:t>
            </a:r>
            <a:r>
              <a:rPr lang="ru-RU" sz="2000" b="0" dirty="0" err="1">
                <a:solidFill>
                  <a:schemeClr val="tx2">
                    <a:lumMod val="75000"/>
                  </a:schemeClr>
                </a:solidFill>
              </a:rPr>
              <a:t>Панавто</a:t>
            </a:r>
            <a:r>
              <a:rPr lang="ru-RU" sz="2000" b="0" dirty="0">
                <a:solidFill>
                  <a:schemeClr val="tx2">
                    <a:lumMod val="75000"/>
                  </a:schemeClr>
                </a:solidFill>
              </a:rPr>
              <a:t> получила статус официального дилера </a:t>
            </a:r>
            <a:r>
              <a:rPr lang="ru-RU" sz="2000" b="0" dirty="0" err="1">
                <a:solidFill>
                  <a:schemeClr val="tx2">
                    <a:lumMod val="75000"/>
                  </a:schemeClr>
                </a:solidFill>
              </a:rPr>
              <a:t>Smart</a:t>
            </a:r>
            <a:r>
              <a:rPr lang="ru-RU" sz="2000" b="0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35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 smtClean="0"/>
              <a:t>Один из наших принципов работы – </a:t>
            </a:r>
            <a:r>
              <a:rPr lang="en-US" dirty="0" smtClean="0"/>
              <a:t>“</a:t>
            </a:r>
            <a:r>
              <a:rPr lang="ru-RU" dirty="0" smtClean="0"/>
              <a:t>системы, а не улыбки</a:t>
            </a:r>
            <a:r>
              <a:rPr lang="en-US" dirty="0" smtClean="0"/>
              <a:t>”</a:t>
            </a:r>
          </a:p>
          <a:p>
            <a:endParaRPr lang="ru-RU" dirty="0" smtClean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5"/>
          </p:nvPr>
        </p:nvSpPr>
        <p:spPr>
          <a:xfrm>
            <a:off x="179388" y="908051"/>
            <a:ext cx="8785225" cy="4897214"/>
          </a:xfrm>
        </p:spPr>
        <p:txBody>
          <a:bodyPr>
            <a:noAutofit/>
          </a:bodyPr>
          <a:lstStyle/>
          <a:p>
            <a:pPr algn="just">
              <a:buClr>
                <a:srgbClr val="C40B10"/>
              </a:buClr>
              <a:buSzPct val="80000"/>
              <a:defRPr/>
            </a:pPr>
            <a:r>
              <a:rPr lang="en-US" sz="2000" b="0" i="1" dirty="0" smtClean="0">
                <a:solidFill>
                  <a:schemeClr val="tx2">
                    <a:lumMod val="75000"/>
                  </a:schemeClr>
                </a:solidFill>
              </a:rPr>
              <a:t>“</a:t>
            </a:r>
            <a:r>
              <a:rPr lang="ru-RU" sz="2000" b="0" i="1" dirty="0" smtClean="0">
                <a:solidFill>
                  <a:schemeClr val="tx2">
                    <a:lumMod val="75000"/>
                  </a:schemeClr>
                </a:solidFill>
              </a:rPr>
              <a:t>Любезное обращение с людьми – это только 20 % хорошего обслуживания. Более важная часть – это разработка технологий и систем, которые позволяют сделать работу хорошо с первого раза. Никакие улыбки не помогут вам, если ваш продукт или услуга не устраивают вашего клиента.</a:t>
            </a:r>
            <a:r>
              <a:rPr lang="en-US" sz="2000" b="0" i="1" dirty="0" smtClean="0">
                <a:solidFill>
                  <a:schemeClr val="tx2">
                    <a:lumMod val="75000"/>
                  </a:schemeClr>
                </a:solidFill>
              </a:rPr>
              <a:t>”</a:t>
            </a:r>
            <a:endParaRPr lang="ru-RU" sz="2000" b="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just">
              <a:buClr>
                <a:srgbClr val="C40B10"/>
              </a:buClr>
              <a:buSzPct val="80000"/>
              <a:buFont typeface="Wingdings" pitchFamily="2" charset="2"/>
              <a:buChar char="v"/>
              <a:defRPr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r">
              <a:buClr>
                <a:srgbClr val="C40B10"/>
              </a:buClr>
              <a:buSzPct val="80000"/>
              <a:defRPr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Карл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</a:rPr>
              <a:t>Сьюэлл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“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Клиенты на всю жизнь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”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r">
              <a:buClr>
                <a:srgbClr val="C40B10"/>
              </a:buClr>
              <a:buSzPct val="80000"/>
              <a:defRPr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r">
              <a:buClr>
                <a:srgbClr val="C40B10"/>
              </a:buClr>
              <a:buSzPct val="80000"/>
              <a:defRPr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defRPr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    </a:t>
            </a:r>
          </a:p>
          <a:p>
            <a:pPr marL="342900" indent="-342900">
              <a:defRPr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Карл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</a:rPr>
              <a:t>Сьюэлл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–</a:t>
            </a:r>
            <a:r>
              <a:rPr lang="en-US" sz="2000" b="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0" dirty="0" smtClean="0">
                <a:solidFill>
                  <a:schemeClr val="tx2">
                    <a:lumMod val="75000"/>
                  </a:schemeClr>
                </a:solidFill>
              </a:rPr>
              <a:t>ч</a:t>
            </a:r>
            <a:r>
              <a:rPr lang="en-US" sz="2000" b="0" dirty="0" err="1" smtClean="0">
                <a:solidFill>
                  <a:schemeClr val="tx2">
                    <a:lumMod val="75000"/>
                  </a:schemeClr>
                </a:solidFill>
              </a:rPr>
              <a:t>еловек</a:t>
            </a:r>
            <a:r>
              <a:rPr lang="en-US" sz="2000" b="0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r>
              <a:rPr lang="ru-RU" sz="2000" b="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0" dirty="0" err="1" smtClean="0">
                <a:solidFill>
                  <a:schemeClr val="tx2">
                    <a:lumMod val="75000"/>
                  </a:schemeClr>
                </a:solidFill>
              </a:rPr>
              <a:t>который</a:t>
            </a:r>
            <a:r>
              <a:rPr lang="en-US" sz="2000" b="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0" dirty="0" smtClean="0">
                <a:solidFill>
                  <a:schemeClr val="tx2">
                    <a:lumMod val="75000"/>
                  </a:schemeClr>
                </a:solidFill>
              </a:rPr>
              <a:t>продаёт автомобили </a:t>
            </a:r>
            <a:r>
              <a:rPr lang="en-US" sz="2000" b="0" dirty="0" err="1" smtClean="0">
                <a:solidFill>
                  <a:schemeClr val="tx2">
                    <a:lumMod val="75000"/>
                  </a:schemeClr>
                </a:solidFill>
              </a:rPr>
              <a:t>Cadillac,Hyundai</a:t>
            </a:r>
            <a:r>
              <a:rPr lang="en-US" sz="2000" b="0" dirty="0" smtClean="0">
                <a:solidFill>
                  <a:schemeClr val="tx2">
                    <a:lumMod val="75000"/>
                  </a:schemeClr>
                </a:solidFill>
              </a:rPr>
              <a:t>, Lexus</a:t>
            </a:r>
            <a:r>
              <a:rPr lang="ru-RU" sz="2000" b="0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endParaRPr lang="en-US" sz="20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defRPr/>
            </a:pPr>
            <a:r>
              <a:rPr lang="en-US" sz="2000" b="0" dirty="0" smtClean="0">
                <a:solidFill>
                  <a:schemeClr val="tx2">
                    <a:lumMod val="75000"/>
                  </a:schemeClr>
                </a:solidFill>
              </a:rPr>
              <a:t>Chevrolet </a:t>
            </a:r>
            <a:r>
              <a:rPr lang="ru-RU" sz="2000" b="0" dirty="0" smtClean="0">
                <a:solidFill>
                  <a:schemeClr val="tx2">
                    <a:lumMod val="75000"/>
                  </a:schemeClr>
                </a:solidFill>
              </a:rPr>
              <a:t>и </a:t>
            </a:r>
            <a:r>
              <a:rPr lang="en-US" sz="2000" b="0" dirty="0" err="1" smtClean="0">
                <a:solidFill>
                  <a:schemeClr val="tx2">
                    <a:lumMod val="75000"/>
                  </a:schemeClr>
                </a:solidFill>
              </a:rPr>
              <a:t>увеличил</a:t>
            </a:r>
            <a:r>
              <a:rPr lang="en-US" sz="2000" b="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0" dirty="0" err="1" smtClean="0">
                <a:solidFill>
                  <a:schemeClr val="tx2">
                    <a:lumMod val="75000"/>
                  </a:schemeClr>
                </a:solidFill>
              </a:rPr>
              <a:t>свой</a:t>
            </a:r>
            <a:r>
              <a:rPr lang="en-US" sz="2000" b="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0" dirty="0" err="1" smtClean="0">
                <a:solidFill>
                  <a:schemeClr val="tx2">
                    <a:lumMod val="75000"/>
                  </a:schemeClr>
                </a:solidFill>
              </a:rPr>
              <a:t>бизнес</a:t>
            </a:r>
            <a:r>
              <a:rPr lang="en-US" sz="2000" b="0" dirty="0" smtClean="0">
                <a:solidFill>
                  <a:schemeClr val="tx2">
                    <a:lumMod val="75000"/>
                  </a:schemeClr>
                </a:solidFill>
              </a:rPr>
              <a:t> с 10 </a:t>
            </a:r>
            <a:r>
              <a:rPr lang="en-US" sz="2000" b="0" dirty="0" err="1" smtClean="0">
                <a:solidFill>
                  <a:schemeClr val="tx2">
                    <a:lumMod val="75000"/>
                  </a:schemeClr>
                </a:solidFill>
              </a:rPr>
              <a:t>млн</a:t>
            </a:r>
            <a:r>
              <a:rPr lang="en-US" sz="2000" b="0" dirty="0" smtClean="0">
                <a:solidFill>
                  <a:schemeClr val="tx2">
                    <a:lumMod val="75000"/>
                  </a:schemeClr>
                </a:solidFill>
              </a:rPr>
              <a:t>. USD в 1968 </a:t>
            </a:r>
            <a:r>
              <a:rPr lang="en-US" sz="2000" b="0" dirty="0" err="1" smtClean="0">
                <a:solidFill>
                  <a:schemeClr val="tx2">
                    <a:lumMod val="75000"/>
                  </a:schemeClr>
                </a:solidFill>
              </a:rPr>
              <a:t>году</a:t>
            </a:r>
            <a:r>
              <a:rPr lang="en-US" sz="2000" b="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0" dirty="0" err="1" smtClean="0">
                <a:solidFill>
                  <a:schemeClr val="tx2">
                    <a:lumMod val="75000"/>
                  </a:schemeClr>
                </a:solidFill>
              </a:rPr>
              <a:t>до</a:t>
            </a:r>
            <a:r>
              <a:rPr lang="en-US" sz="2000" b="0" dirty="0" smtClean="0">
                <a:solidFill>
                  <a:schemeClr val="tx2">
                    <a:lumMod val="75000"/>
                  </a:schemeClr>
                </a:solidFill>
              </a:rPr>
              <a:t> 250 </a:t>
            </a:r>
            <a:r>
              <a:rPr lang="en-US" sz="2000" b="0" dirty="0" err="1" smtClean="0">
                <a:solidFill>
                  <a:schemeClr val="tx2">
                    <a:lumMod val="75000"/>
                  </a:schemeClr>
                </a:solidFill>
              </a:rPr>
              <a:t>млн</a:t>
            </a:r>
            <a:r>
              <a:rPr lang="en-US" sz="2000" b="0" dirty="0" smtClean="0">
                <a:solidFill>
                  <a:schemeClr val="tx2">
                    <a:lumMod val="75000"/>
                  </a:schemeClr>
                </a:solidFill>
              </a:rPr>
              <a:t>. USD в</a:t>
            </a:r>
          </a:p>
          <a:p>
            <a:pPr marL="342900" indent="-342900">
              <a:defRPr/>
            </a:pPr>
            <a:r>
              <a:rPr lang="en-US" sz="2000" b="0" dirty="0" smtClean="0">
                <a:solidFill>
                  <a:schemeClr val="tx2">
                    <a:lumMod val="75000"/>
                  </a:schemeClr>
                </a:solidFill>
              </a:rPr>
              <a:t>1998 </a:t>
            </a:r>
            <a:r>
              <a:rPr lang="en-US" sz="2000" b="0" dirty="0" err="1" smtClean="0">
                <a:solidFill>
                  <a:schemeClr val="tx2">
                    <a:lumMod val="75000"/>
                  </a:schemeClr>
                </a:solidFill>
              </a:rPr>
              <a:t>году</a:t>
            </a:r>
            <a:r>
              <a:rPr lang="ru-RU" sz="2000" b="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en-US" sz="2000" b="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0" dirty="0" smtClean="0">
                <a:solidFill>
                  <a:schemeClr val="tx2">
                    <a:lumMod val="75000"/>
                  </a:schemeClr>
                </a:solidFill>
              </a:rPr>
              <a:t>Прибыль его компании</a:t>
            </a:r>
            <a:r>
              <a:rPr lang="en-US" sz="2000" b="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0" dirty="0" smtClean="0">
                <a:solidFill>
                  <a:schemeClr val="tx2">
                    <a:lumMod val="75000"/>
                  </a:schemeClr>
                </a:solidFill>
              </a:rPr>
              <a:t>выросла</a:t>
            </a:r>
            <a:r>
              <a:rPr lang="en-US" sz="2000" b="0" dirty="0" smtClean="0">
                <a:solidFill>
                  <a:schemeClr val="tx2">
                    <a:lumMod val="75000"/>
                  </a:schemeClr>
                </a:solidFill>
              </a:rPr>
              <a:t> в </a:t>
            </a:r>
            <a:r>
              <a:rPr lang="ru-RU" sz="2000" b="0" dirty="0" smtClean="0">
                <a:solidFill>
                  <a:schemeClr val="tx2">
                    <a:lumMod val="75000"/>
                  </a:schemeClr>
                </a:solidFill>
              </a:rPr>
              <a:t>такой же пропорции</a:t>
            </a:r>
            <a:r>
              <a:rPr lang="en-US" sz="2000" b="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0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35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sz="2300" dirty="0" smtClean="0"/>
              <a:t>Опыт применения </a:t>
            </a:r>
            <a:r>
              <a:rPr lang="ru-RU" sz="2300" dirty="0"/>
              <a:t>процессного и проектного управления</a:t>
            </a:r>
            <a:r>
              <a:rPr lang="ru-RU" sz="2300" dirty="0" smtClean="0"/>
              <a:t> 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5"/>
          </p:nvPr>
        </p:nvSpPr>
        <p:spPr>
          <a:xfrm>
            <a:off x="179386" y="620688"/>
            <a:ext cx="8929118" cy="5688632"/>
          </a:xfr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buSzPct val="80000"/>
              <a:defRPr/>
            </a:pPr>
            <a:r>
              <a:rPr lang="ru-RU" altLang="zh-CN" sz="2000" dirty="0">
                <a:solidFill>
                  <a:schemeClr val="tx2">
                    <a:lumMod val="75000"/>
                  </a:schemeClr>
                </a:solidFill>
              </a:rPr>
              <a:t>Идеальной методики управления нет! </a:t>
            </a:r>
            <a:endParaRPr lang="ru-RU" altLang="zh-CN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buSzPct val="80000"/>
              <a:defRPr/>
            </a:pPr>
            <a:r>
              <a:rPr lang="ru-RU" altLang="zh-CN" sz="2000" dirty="0" smtClean="0">
                <a:solidFill>
                  <a:schemeClr val="tx2">
                    <a:lumMod val="75000"/>
                  </a:schemeClr>
                </a:solidFill>
              </a:rPr>
              <a:t>Всё </a:t>
            </a:r>
            <a:r>
              <a:rPr lang="ru-RU" altLang="zh-CN" sz="2000" dirty="0">
                <a:solidFill>
                  <a:schemeClr val="tx2">
                    <a:lumMod val="75000"/>
                  </a:schemeClr>
                </a:solidFill>
              </a:rPr>
              <a:t>зависит от эволюционного этапа развития </a:t>
            </a:r>
            <a:r>
              <a:rPr lang="ru-RU" altLang="zh-CN" sz="2000" dirty="0" smtClean="0">
                <a:solidFill>
                  <a:schemeClr val="tx2">
                    <a:lumMod val="75000"/>
                  </a:schemeClr>
                </a:solidFill>
              </a:rPr>
              <a:t>компании. </a:t>
            </a:r>
            <a:endParaRPr lang="ru-RU" altLang="zh-CN" sz="20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lnSpc>
                <a:spcPct val="80000"/>
              </a:lnSpc>
              <a:spcBef>
                <a:spcPts val="0"/>
              </a:spcBef>
              <a:buSzPct val="80000"/>
              <a:buFont typeface="Arial" pitchFamily="34" charset="0"/>
              <a:buChar char="•"/>
              <a:defRPr/>
            </a:pPr>
            <a:endParaRPr lang="ru-RU" altLang="zh-CN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lnSpc>
                <a:spcPct val="80000"/>
              </a:lnSpc>
              <a:buSzPct val="80000"/>
              <a:buFont typeface="Arial" pitchFamily="34" charset="0"/>
              <a:buChar char="•"/>
              <a:defRPr/>
            </a:pPr>
            <a:r>
              <a:rPr lang="ru-RU" altLang="zh-CN" sz="2000" dirty="0" smtClean="0">
                <a:solidFill>
                  <a:schemeClr val="tx2">
                    <a:lumMod val="75000"/>
                  </a:schemeClr>
                </a:solidFill>
              </a:rPr>
              <a:t>Этап 1. Экстенсивный рост </a:t>
            </a:r>
            <a:endParaRPr lang="ru-RU" altLang="zh-CN" sz="2000" dirty="0">
              <a:solidFill>
                <a:schemeClr val="tx2">
                  <a:lumMod val="75000"/>
                </a:schemeClr>
              </a:solidFill>
            </a:endParaRPr>
          </a:p>
          <a:p>
            <a:pPr marL="1028700" lvl="1">
              <a:lnSpc>
                <a:spcPct val="80000"/>
              </a:lnSpc>
              <a:buSzPct val="80000"/>
              <a:buFont typeface="Arial" pitchFamily="34" charset="0"/>
              <a:buChar char="•"/>
              <a:defRPr/>
            </a:pPr>
            <a:r>
              <a:rPr lang="ru-RU" sz="2000" i="1" dirty="0">
                <a:solidFill>
                  <a:schemeClr val="tx2">
                    <a:lumMod val="75000"/>
                  </a:schemeClr>
                </a:solidFill>
              </a:rPr>
              <a:t>Компания растёт, сотрудников становится больше, прежние правила управления не работают. Нужна стандартизация через бизнес-процессы</a:t>
            </a:r>
          </a:p>
          <a:p>
            <a:pPr marL="1028700" lvl="1">
              <a:lnSpc>
                <a:spcPct val="80000"/>
              </a:lnSpc>
              <a:buSzPct val="80000"/>
              <a:buFont typeface="Arial" pitchFamily="34" charset="0"/>
              <a:buChar char="•"/>
              <a:defRPr/>
            </a:pPr>
            <a:r>
              <a:rPr lang="ru-RU" sz="2000" i="1" dirty="0">
                <a:solidFill>
                  <a:schemeClr val="tx2">
                    <a:lumMod val="75000"/>
                  </a:schemeClr>
                </a:solidFill>
              </a:rPr>
              <a:t>В 2010 году в рамках департамента развития создан отдел моделирования бизнес-процессов</a:t>
            </a:r>
          </a:p>
          <a:p>
            <a:pPr marL="285750" indent="-285750" algn="just">
              <a:buSzPct val="80000"/>
              <a:buFont typeface="Wingdings" pitchFamily="2" charset="2"/>
              <a:buChar char="§"/>
              <a:defRPr/>
            </a:pPr>
            <a:endParaRPr lang="ru-RU" altLang="zh-CN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SzPct val="80000"/>
              <a:buFont typeface="Wingdings" pitchFamily="2" charset="2"/>
              <a:buChar char="§"/>
              <a:defRPr/>
            </a:pPr>
            <a:r>
              <a:rPr lang="ru-RU" altLang="zh-CN" dirty="0" smtClean="0">
                <a:solidFill>
                  <a:schemeClr val="tx2">
                    <a:lumMod val="75000"/>
                  </a:schemeClr>
                </a:solidFill>
              </a:rPr>
              <a:t>Этап 2. Интенсивный рост</a:t>
            </a:r>
          </a:p>
          <a:p>
            <a:pPr marL="1028700" lvl="1">
              <a:lnSpc>
                <a:spcPct val="80000"/>
              </a:lnSpc>
              <a:buSzPct val="80000"/>
              <a:buFont typeface="Arial" pitchFamily="34" charset="0"/>
              <a:buChar char="•"/>
              <a:defRPr/>
            </a:pP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Все процессы стандартизированы, задач много,  компании необходима </a:t>
            </a:r>
            <a:r>
              <a:rPr lang="ru-RU" sz="2000" i="1" dirty="0" err="1" smtClean="0">
                <a:solidFill>
                  <a:schemeClr val="tx2">
                    <a:lumMod val="75000"/>
                  </a:schemeClr>
                </a:solidFill>
              </a:rPr>
              <a:t>бОльшая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 эффективность и мобильность.  Нужны чёткие цели и сроки решения</a:t>
            </a:r>
          </a:p>
          <a:p>
            <a:pPr marL="1028700" lvl="1">
              <a:lnSpc>
                <a:spcPct val="80000"/>
              </a:lnSpc>
              <a:buSzPct val="80000"/>
              <a:buFont typeface="Arial" pitchFamily="34" charset="0"/>
              <a:buChar char="•"/>
              <a:defRPr/>
            </a:pP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В 2012 году </a:t>
            </a:r>
            <a:r>
              <a:rPr lang="ru-RU" sz="2000" i="1" dirty="0">
                <a:solidFill>
                  <a:schemeClr val="tx2">
                    <a:lumMod val="75000"/>
                  </a:schemeClr>
                </a:solidFill>
              </a:rPr>
              <a:t>в рамках департамента развития 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создан проектный офис</a:t>
            </a:r>
          </a:p>
          <a:p>
            <a:pPr marL="285750" indent="-285750">
              <a:lnSpc>
                <a:spcPct val="80000"/>
              </a:lnSpc>
              <a:buSzPct val="80000"/>
              <a:buFont typeface="Arial" pitchFamily="34" charset="0"/>
              <a:buChar char="•"/>
              <a:defRPr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lnSpc>
                <a:spcPct val="80000"/>
              </a:lnSpc>
              <a:buSzPct val="80000"/>
              <a:buFont typeface="Arial" pitchFamily="34" charset="0"/>
              <a:buChar char="•"/>
              <a:defRPr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Этап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3.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Непрерывное совершенствование </a:t>
            </a:r>
          </a:p>
          <a:p>
            <a:pPr marL="1028700" lvl="1">
              <a:lnSpc>
                <a:spcPct val="80000"/>
              </a:lnSpc>
              <a:buSzPct val="80000"/>
              <a:buFont typeface="Arial" pitchFamily="34" charset="0"/>
              <a:buChar char="•"/>
              <a:defRPr/>
            </a:pP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Процессный подход </a:t>
            </a:r>
            <a:r>
              <a:rPr lang="ru-RU" sz="2000" i="1" dirty="0">
                <a:solidFill>
                  <a:schemeClr val="tx2">
                    <a:lumMod val="75000"/>
                  </a:schemeClr>
                </a:solidFill>
              </a:rPr>
              <a:t>с 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ориентацией на достижение результата точно в срок</a:t>
            </a:r>
            <a:endParaRPr lang="ru-RU" sz="2000" i="1" dirty="0">
              <a:solidFill>
                <a:schemeClr val="tx2">
                  <a:lumMod val="75000"/>
                </a:schemeClr>
              </a:solidFill>
            </a:endParaRPr>
          </a:p>
          <a:p>
            <a:pPr marL="1028700" lvl="1">
              <a:lnSpc>
                <a:spcPct val="80000"/>
              </a:lnSpc>
              <a:buSzPct val="80000"/>
              <a:buFont typeface="Arial" pitchFamily="34" charset="0"/>
              <a:buChar char="•"/>
              <a:defRPr/>
            </a:pPr>
            <a:endParaRPr lang="ru-RU" sz="3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lnSpc>
                <a:spcPct val="80000"/>
              </a:lnSpc>
              <a:buSzPct val="80000"/>
              <a:buFont typeface="Arial" pitchFamily="34" charset="0"/>
              <a:buChar char="•"/>
              <a:defRPr/>
            </a:pP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SzPct val="80000"/>
              <a:buFont typeface="Wingdings" pitchFamily="2" charset="2"/>
              <a:buChar char="§"/>
              <a:defRPr/>
            </a:pPr>
            <a:endParaRPr lang="ru-RU" altLang="zh-CN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just">
              <a:buClr>
                <a:srgbClr val="C40B10"/>
              </a:buClr>
              <a:buSzPct val="80000"/>
              <a:buFont typeface="Wingdings" pitchFamily="2" charset="2"/>
              <a:buChar char="v"/>
              <a:defRPr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7397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219043" y="-99392"/>
            <a:ext cx="8785225" cy="62068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200" dirty="0" smtClean="0"/>
              <a:t>Роль процессно-ориентированного подхода </a:t>
            </a:r>
          </a:p>
          <a:p>
            <a:pPr>
              <a:spcBef>
                <a:spcPts val="0"/>
              </a:spcBef>
            </a:pPr>
            <a:r>
              <a:rPr lang="ru-RU" sz="2200" dirty="0" smtClean="0"/>
              <a:t>в жизненном цикле развития компании </a:t>
            </a:r>
          </a:p>
          <a:p>
            <a:endParaRPr lang="ru-RU" sz="2200" dirty="0" smtClean="0"/>
          </a:p>
        </p:txBody>
      </p:sp>
      <p:grpSp>
        <p:nvGrpSpPr>
          <p:cNvPr id="24" name="Группа 29"/>
          <p:cNvGrpSpPr>
            <a:grpSpLocks/>
          </p:cNvGrpSpPr>
          <p:nvPr/>
        </p:nvGrpSpPr>
        <p:grpSpPr bwMode="auto">
          <a:xfrm>
            <a:off x="1632160" y="2767930"/>
            <a:ext cx="3465381" cy="3181350"/>
            <a:chOff x="651713" y="672140"/>
            <a:chExt cx="4464491" cy="2321158"/>
          </a:xfrm>
        </p:grpSpPr>
        <p:sp>
          <p:nvSpPr>
            <p:cNvPr id="25" name="Shape 24"/>
            <p:cNvSpPr/>
            <p:nvPr/>
          </p:nvSpPr>
          <p:spPr>
            <a:xfrm rot="18640842">
              <a:off x="1723380" y="-399527"/>
              <a:ext cx="2321158" cy="4464491"/>
            </a:xfrm>
            <a:prstGeom prst="gear9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Shape 4"/>
            <p:cNvSpPr/>
            <p:nvPr/>
          </p:nvSpPr>
          <p:spPr>
            <a:xfrm rot="18640842">
              <a:off x="2158032" y="518699"/>
              <a:ext cx="1387598" cy="25701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2550" tIns="82550" rIns="82550" bIns="82550" spcCol="1270" anchor="ctr"/>
            <a:lstStyle/>
            <a:p>
              <a:pPr algn="ctr" defTabSz="28892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6500" dirty="0"/>
            </a:p>
          </p:txBody>
        </p:sp>
      </p:grpSp>
      <p:sp>
        <p:nvSpPr>
          <p:cNvPr id="27" name="TextBox 32"/>
          <p:cNvSpPr txBox="1">
            <a:spLocks noChangeArrowheads="1"/>
          </p:cNvSpPr>
          <p:nvPr/>
        </p:nvSpPr>
        <p:spPr bwMode="auto">
          <a:xfrm rot="2955390">
            <a:off x="1751024" y="4878788"/>
            <a:ext cx="2006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ИТ- системы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739824" y="4631671"/>
            <a:ext cx="2161392" cy="865188"/>
          </a:xfrm>
          <a:prstGeom prst="round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</a:rPr>
              <a:t>3. </a:t>
            </a:r>
            <a:r>
              <a:rPr lang="ru-RU" sz="1200" dirty="0" smtClean="0">
                <a:solidFill>
                  <a:schemeClr val="tx1"/>
                </a:solidFill>
              </a:rPr>
              <a:t>Внедрение</a:t>
            </a:r>
            <a:r>
              <a:rPr lang="en-US" sz="1200" dirty="0" smtClean="0">
                <a:solidFill>
                  <a:schemeClr val="tx1"/>
                </a:solidFill>
              </a:rPr>
              <a:t>/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оптимизация</a:t>
            </a:r>
          </a:p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 бизнес-приложений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453809" y="2937793"/>
            <a:ext cx="1812154" cy="865187"/>
          </a:xfrm>
          <a:prstGeom prst="roundRect">
            <a:avLst/>
          </a:prstGeom>
          <a:solidFill>
            <a:srgbClr val="DDDDDD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</a:rPr>
              <a:t>4. Анализ </a:t>
            </a:r>
            <a:r>
              <a:rPr lang="ru-RU" sz="1200" dirty="0" smtClean="0">
                <a:solidFill>
                  <a:schemeClr val="tx1"/>
                </a:solidFill>
              </a:rPr>
              <a:t>ключевых показателей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30" name="Скругленная соединительная линия 38"/>
          <p:cNvCxnSpPr>
            <a:stCxn id="38" idx="3"/>
            <a:endCxn id="39" idx="0"/>
          </p:cNvCxnSpPr>
          <p:nvPr/>
        </p:nvCxnSpPr>
        <p:spPr>
          <a:xfrm>
            <a:off x="5740087" y="1709861"/>
            <a:ext cx="1027184" cy="1205706"/>
          </a:xfrm>
          <a:prstGeom prst="curvedConnector2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Скругленная соединительная линия 39"/>
          <p:cNvCxnSpPr>
            <a:stCxn id="39" idx="2"/>
            <a:endCxn id="28" idx="3"/>
          </p:cNvCxnSpPr>
          <p:nvPr/>
        </p:nvCxnSpPr>
        <p:spPr>
          <a:xfrm rot="5400000">
            <a:off x="5693283" y="3990276"/>
            <a:ext cx="1281923" cy="866055"/>
          </a:xfrm>
          <a:prstGeom prst="curvedConnector2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Скругленная соединительная линия 40"/>
          <p:cNvCxnSpPr>
            <a:stCxn id="28" idx="1"/>
            <a:endCxn id="29" idx="2"/>
          </p:cNvCxnSpPr>
          <p:nvPr/>
        </p:nvCxnSpPr>
        <p:spPr>
          <a:xfrm rot="10800000">
            <a:off x="2359886" y="3802981"/>
            <a:ext cx="1379938" cy="1261285"/>
          </a:xfrm>
          <a:prstGeom prst="curvedConnector2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Скругленная соединительная линия 41"/>
          <p:cNvCxnSpPr>
            <a:stCxn id="29" idx="0"/>
            <a:endCxn id="38" idx="1"/>
          </p:cNvCxnSpPr>
          <p:nvPr/>
        </p:nvCxnSpPr>
        <p:spPr>
          <a:xfrm rot="5400000" flipH="1" flipV="1">
            <a:off x="2498201" y="1571546"/>
            <a:ext cx="1227932" cy="1504562"/>
          </a:xfrm>
          <a:prstGeom prst="curvedConnector2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Группа 43"/>
          <p:cNvGrpSpPr>
            <a:grpSpLocks/>
          </p:cNvGrpSpPr>
          <p:nvPr/>
        </p:nvGrpSpPr>
        <p:grpSpPr bwMode="auto">
          <a:xfrm>
            <a:off x="4174012" y="815304"/>
            <a:ext cx="3465381" cy="3179763"/>
            <a:chOff x="651713" y="672140"/>
            <a:chExt cx="4464491" cy="2321158"/>
          </a:xfrm>
        </p:grpSpPr>
        <p:sp>
          <p:nvSpPr>
            <p:cNvPr id="35" name="Shape 34"/>
            <p:cNvSpPr/>
            <p:nvPr/>
          </p:nvSpPr>
          <p:spPr>
            <a:xfrm rot="18640842">
              <a:off x="1723380" y="-399527"/>
              <a:ext cx="2321158" cy="4464491"/>
            </a:xfrm>
            <a:prstGeom prst="gear9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Shape 4"/>
            <p:cNvSpPr/>
            <p:nvPr/>
          </p:nvSpPr>
          <p:spPr>
            <a:xfrm rot="18640842">
              <a:off x="2157686" y="519263"/>
              <a:ext cx="1388291" cy="25701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2550" tIns="82550" rIns="82550" bIns="82550" spcCol="1270" anchor="ctr"/>
            <a:lstStyle/>
            <a:p>
              <a:pPr algn="ctr" defTabSz="28892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6500" dirty="0"/>
            </a:p>
          </p:txBody>
        </p:sp>
      </p:grpSp>
      <p:sp>
        <p:nvSpPr>
          <p:cNvPr id="37" name="Двойная стрелка влево/вправо 36"/>
          <p:cNvSpPr/>
          <p:nvPr/>
        </p:nvSpPr>
        <p:spPr>
          <a:xfrm rot="19020365">
            <a:off x="3547970" y="2803991"/>
            <a:ext cx="2127372" cy="1268413"/>
          </a:xfrm>
          <a:prstGeom prst="leftRightArrow">
            <a:avLst>
              <a:gd name="adj1" fmla="val 50000"/>
              <a:gd name="adj2" fmla="val 25504"/>
            </a:avLst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 smtClean="0">
                <a:solidFill>
                  <a:schemeClr val="bg1"/>
                </a:solidFill>
              </a:rPr>
              <a:t>РАЗВИТИЕ</a:t>
            </a:r>
            <a:endParaRPr lang="ru-RU" sz="1500" b="1" dirty="0">
              <a:solidFill>
                <a:schemeClr val="bg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864448" y="1277267"/>
            <a:ext cx="1875639" cy="865187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/>
              <a:t>1. Стратегия и </a:t>
            </a:r>
            <a:r>
              <a:rPr lang="ru-RU" sz="1200" dirty="0" smtClean="0"/>
              <a:t>определение </a:t>
            </a:r>
            <a:r>
              <a:rPr lang="ru-RU" sz="1200" dirty="0"/>
              <a:t>целей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794189" y="2915567"/>
            <a:ext cx="1946163" cy="866775"/>
          </a:xfrm>
          <a:prstGeom prst="roundRect">
            <a:avLst/>
          </a:prstGeom>
          <a:solidFill>
            <a:srgbClr val="F27C5C"/>
          </a:solidFill>
          <a:ln>
            <a:solidFill>
              <a:srgbClr val="F27C5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2. Моделирование</a:t>
            </a:r>
            <a:r>
              <a:rPr lang="en-US" sz="1200" dirty="0" smtClean="0">
                <a:solidFill>
                  <a:schemeClr val="tx1"/>
                </a:solidFill>
              </a:rPr>
              <a:t>/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совершенствование бизнес-процессов</a:t>
            </a:r>
          </a:p>
        </p:txBody>
      </p:sp>
      <p:sp>
        <p:nvSpPr>
          <p:cNvPr id="40" name="TextBox 32"/>
          <p:cNvSpPr txBox="1">
            <a:spLocks noChangeArrowheads="1"/>
          </p:cNvSpPr>
          <p:nvPr/>
        </p:nvSpPr>
        <p:spPr bwMode="auto">
          <a:xfrm rot="2955390">
            <a:off x="5428311" y="1761582"/>
            <a:ext cx="21895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/>
              <a:t>Бизнес-процессы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35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-99392"/>
            <a:ext cx="8785225" cy="64807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200" dirty="0"/>
              <a:t>Роль процессно-ориентированного подхода </a:t>
            </a:r>
          </a:p>
          <a:p>
            <a:pPr>
              <a:spcBef>
                <a:spcPts val="0"/>
              </a:spcBef>
            </a:pPr>
            <a:r>
              <a:rPr lang="ru-RU" sz="2200" dirty="0"/>
              <a:t>в жизненном цикле развития компании </a:t>
            </a:r>
          </a:p>
          <a:p>
            <a:endParaRPr lang="ru-RU" sz="22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5"/>
          </p:nvPr>
        </p:nvSpPr>
        <p:spPr>
          <a:xfrm>
            <a:off x="179386" y="836712"/>
            <a:ext cx="8785225" cy="5184775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err="1">
                <a:solidFill>
                  <a:schemeClr val="tx2">
                    <a:lumMod val="75000"/>
                  </a:schemeClr>
                </a:solidFill>
              </a:rPr>
              <a:t>Кайдзен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 – идеология непрерывного совершенствования </a:t>
            </a:r>
          </a:p>
          <a:p>
            <a:pPr marL="1028700" lvl="1">
              <a:buSzPct val="80000"/>
              <a:buFont typeface="Arial" pitchFamily="34" charset="0"/>
              <a:buChar char="•"/>
              <a:defRPr/>
            </a:pPr>
            <a:r>
              <a:rPr lang="ru-RU" sz="1900" i="1" dirty="0" smtClean="0">
                <a:solidFill>
                  <a:schemeClr val="tx2">
                    <a:lumMod val="75000"/>
                  </a:schemeClr>
                </a:solidFill>
              </a:rPr>
              <a:t>методичное, постепенное </a:t>
            </a:r>
            <a:r>
              <a:rPr lang="ru-RU" sz="1900" i="1" dirty="0">
                <a:solidFill>
                  <a:schemeClr val="tx2">
                    <a:lumMod val="75000"/>
                  </a:schemeClr>
                </a:solidFill>
              </a:rPr>
              <a:t>и долгосрочное совершенствование </a:t>
            </a:r>
            <a:r>
              <a:rPr lang="ru-RU" sz="1900" i="1" dirty="0" smtClean="0">
                <a:solidFill>
                  <a:schemeClr val="tx2">
                    <a:lumMod val="75000"/>
                  </a:schemeClr>
                </a:solidFill>
              </a:rPr>
              <a:t>всех составляющих бизнес</a:t>
            </a:r>
            <a:r>
              <a:rPr lang="ru-RU" sz="1900" i="1" dirty="0">
                <a:solidFill>
                  <a:schemeClr val="tx2">
                    <a:lumMod val="75000"/>
                  </a:schemeClr>
                </a:solidFill>
              </a:rPr>
              <a:t> элементов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Цели </a:t>
            </a:r>
            <a:r>
              <a:rPr lang="ru-RU" sz="2200" dirty="0" err="1" smtClean="0">
                <a:solidFill>
                  <a:schemeClr val="tx2">
                    <a:lumMod val="75000"/>
                  </a:schemeClr>
                </a:solidFill>
              </a:rPr>
              <a:t>Кайдзен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  <a:p>
            <a:pPr marL="1028700" lvl="1">
              <a:buSzPct val="80000"/>
              <a:buFont typeface="Arial" pitchFamily="34" charset="0"/>
              <a:buChar char="•"/>
              <a:defRPr/>
            </a:pPr>
            <a:r>
              <a:rPr lang="ru-RU" sz="1900" i="1" dirty="0">
                <a:solidFill>
                  <a:schemeClr val="tx2">
                    <a:lumMod val="75000"/>
                  </a:schemeClr>
                </a:solidFill>
              </a:rPr>
              <a:t>устранить потери времени, денег, </a:t>
            </a:r>
            <a:r>
              <a:rPr lang="ru-RU" sz="1900" i="1" dirty="0" smtClean="0">
                <a:solidFill>
                  <a:schemeClr val="tx2">
                    <a:lumMod val="75000"/>
                  </a:schemeClr>
                </a:solidFill>
              </a:rPr>
              <a:t>ресурсов </a:t>
            </a:r>
            <a:r>
              <a:rPr lang="ru-RU" sz="1900" i="1" dirty="0">
                <a:solidFill>
                  <a:schemeClr val="tx2">
                    <a:lumMod val="75000"/>
                  </a:schemeClr>
                </a:solidFill>
              </a:rPr>
              <a:t>и усилий</a:t>
            </a:r>
          </a:p>
          <a:p>
            <a:pPr marL="1028700" lvl="1">
              <a:buSzPct val="80000"/>
              <a:buFont typeface="Arial" pitchFamily="34" charset="0"/>
              <a:buChar char="•"/>
              <a:defRPr/>
            </a:pPr>
            <a:r>
              <a:rPr lang="ru-RU" sz="1900" i="1" dirty="0">
                <a:solidFill>
                  <a:schemeClr val="tx2">
                    <a:lumMod val="75000"/>
                  </a:schemeClr>
                </a:solidFill>
              </a:rPr>
              <a:t>создать дополнительные улучшения систем и </a:t>
            </a:r>
            <a:r>
              <a:rPr lang="ru-RU" sz="1900" i="1" dirty="0" smtClean="0">
                <a:solidFill>
                  <a:schemeClr val="tx2">
                    <a:lumMod val="75000"/>
                  </a:schemeClr>
                </a:solidFill>
              </a:rPr>
              <a:t>процессов</a:t>
            </a:r>
          </a:p>
          <a:p>
            <a:pPr marL="1028700" lvl="1">
              <a:buSzPct val="80000"/>
              <a:buFont typeface="Arial" pitchFamily="34" charset="0"/>
              <a:buChar char="•"/>
              <a:defRPr/>
            </a:pPr>
            <a:r>
              <a:rPr lang="ru-RU" sz="1900" i="1" dirty="0" smtClean="0">
                <a:solidFill>
                  <a:schemeClr val="tx2">
                    <a:lumMod val="75000"/>
                  </a:schemeClr>
                </a:solidFill>
              </a:rPr>
              <a:t>создать гармоничную и динамичную компания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Правила </a:t>
            </a:r>
            <a:r>
              <a:rPr lang="ru-RU" sz="2200" dirty="0" err="1" smtClean="0">
                <a:solidFill>
                  <a:schemeClr val="tx2">
                    <a:lumMod val="75000"/>
                  </a:schemeClr>
                </a:solidFill>
              </a:rPr>
              <a:t>Кайдзен</a:t>
            </a:r>
            <a:endParaRPr lang="ru-RU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028700" lvl="1">
              <a:buSzPct val="80000"/>
              <a:buFont typeface="Arial" pitchFamily="34" charset="0"/>
              <a:buChar char="•"/>
              <a:defRPr/>
            </a:pPr>
            <a:r>
              <a:rPr lang="ru-RU" sz="1900" i="1" dirty="0" smtClean="0">
                <a:solidFill>
                  <a:schemeClr val="tx2">
                    <a:lumMod val="75000"/>
                  </a:schemeClr>
                </a:solidFill>
              </a:rPr>
              <a:t>при </a:t>
            </a:r>
            <a:r>
              <a:rPr lang="ru-RU" sz="1900" i="1" dirty="0">
                <a:solidFill>
                  <a:schemeClr val="tx2">
                    <a:lumMod val="75000"/>
                  </a:schemeClr>
                </a:solidFill>
              </a:rPr>
              <a:t>возникновении </a:t>
            </a:r>
            <a:r>
              <a:rPr lang="ru-RU" sz="1900" i="1" dirty="0" smtClean="0">
                <a:solidFill>
                  <a:schemeClr val="tx2">
                    <a:lumMod val="75000"/>
                  </a:schemeClr>
                </a:solidFill>
              </a:rPr>
              <a:t>проблемы необходимо изучать </a:t>
            </a:r>
            <a:r>
              <a:rPr lang="ru-RU" sz="1900" i="1" dirty="0">
                <a:solidFill>
                  <a:schemeClr val="tx2">
                    <a:lumMod val="75000"/>
                  </a:schemeClr>
                </a:solidFill>
              </a:rPr>
              <a:t>её на месте </a:t>
            </a:r>
          </a:p>
          <a:p>
            <a:pPr marL="1028700" lvl="1">
              <a:buSzPct val="80000"/>
              <a:buFont typeface="Arial" pitchFamily="34" charset="0"/>
              <a:buChar char="•"/>
              <a:defRPr/>
            </a:pPr>
            <a:r>
              <a:rPr lang="ru-RU" sz="1900" i="1" dirty="0" smtClean="0">
                <a:solidFill>
                  <a:schemeClr val="tx2">
                    <a:lumMod val="75000"/>
                  </a:schemeClr>
                </a:solidFill>
              </a:rPr>
              <a:t>принять </a:t>
            </a:r>
            <a:r>
              <a:rPr lang="ru-RU" sz="1900" i="1" dirty="0">
                <a:solidFill>
                  <a:schemeClr val="tx2">
                    <a:lumMod val="75000"/>
                  </a:schemeClr>
                </a:solidFill>
              </a:rPr>
              <a:t>временные контрмеры на месте</a:t>
            </a:r>
          </a:p>
          <a:p>
            <a:pPr marL="1028700" lvl="1">
              <a:buSzPct val="80000"/>
              <a:buFont typeface="Arial" pitchFamily="34" charset="0"/>
              <a:buChar char="•"/>
              <a:defRPr/>
            </a:pPr>
            <a:r>
              <a:rPr lang="ru-RU" sz="1900" i="1" dirty="0" smtClean="0">
                <a:solidFill>
                  <a:schemeClr val="tx2">
                    <a:lumMod val="75000"/>
                  </a:schemeClr>
                </a:solidFill>
              </a:rPr>
              <a:t>найти первопричину</a:t>
            </a:r>
            <a:endParaRPr lang="ru-RU" sz="1900" i="1" dirty="0">
              <a:solidFill>
                <a:schemeClr val="tx2">
                  <a:lumMod val="75000"/>
                </a:schemeClr>
              </a:solidFill>
            </a:endParaRPr>
          </a:p>
          <a:p>
            <a:pPr marL="1028700" lvl="1">
              <a:buSzPct val="80000"/>
              <a:buFont typeface="Arial" pitchFamily="34" charset="0"/>
              <a:buChar char="•"/>
              <a:defRPr/>
            </a:pPr>
            <a:r>
              <a:rPr lang="ru-RU" sz="1900" i="1" dirty="0">
                <a:solidFill>
                  <a:schemeClr val="tx2">
                    <a:lumMod val="75000"/>
                  </a:schemeClr>
                </a:solidFill>
              </a:rPr>
              <a:t>в</a:t>
            </a:r>
            <a:r>
              <a:rPr lang="ru-RU" sz="1900" i="1" dirty="0" smtClean="0">
                <a:solidFill>
                  <a:schemeClr val="tx2">
                    <a:lumMod val="75000"/>
                  </a:schemeClr>
                </a:solidFill>
              </a:rPr>
              <a:t>се решения нужно стандартизировать</a:t>
            </a:r>
            <a:endParaRPr lang="en-US" sz="1900" i="1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  <a:t>Business Studio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– инструмент для непрерывного совершенствования бизнес-процессов</a:t>
            </a:r>
            <a:endParaRPr lang="ru-RU" sz="2200" i="1" dirty="0">
              <a:solidFill>
                <a:schemeClr val="tx2">
                  <a:lumMod val="75000"/>
                </a:schemeClr>
              </a:solidFill>
            </a:endParaRPr>
          </a:p>
          <a:p>
            <a:pPr marL="1028700" lvl="1">
              <a:buFont typeface="Arial" panose="020B0604020202020204" pitchFamily="34" charset="0"/>
              <a:buChar char="•"/>
            </a:pPr>
            <a:endParaRPr lang="en-US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35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512" y="-99392"/>
            <a:ext cx="8785225" cy="72008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200" dirty="0" smtClean="0"/>
              <a:t>Как сделать компанию успешной? </a:t>
            </a:r>
          </a:p>
          <a:p>
            <a:pPr>
              <a:spcBef>
                <a:spcPts val="0"/>
              </a:spcBef>
            </a:pPr>
            <a:r>
              <a:rPr lang="ru-RU" sz="2200" dirty="0" smtClean="0"/>
              <a:t>От процессно-ориентированного к проектному управлению</a:t>
            </a:r>
          </a:p>
          <a:p>
            <a:endParaRPr lang="ru-RU" sz="2200" dirty="0" smtClean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10000"/>
          </a:bodyPr>
          <a:lstStyle/>
          <a:p>
            <a:pPr marL="0" lvl="1" eaLnBrk="0" hangingPunct="0">
              <a:lnSpc>
                <a:spcPct val="150000"/>
              </a:lnSpc>
              <a:buSzPct val="80000"/>
              <a:buNone/>
              <a:defRPr/>
            </a:pPr>
            <a:r>
              <a:rPr lang="ru-RU" sz="2200" i="1" dirty="0" smtClean="0">
                <a:solidFill>
                  <a:schemeClr val="tx2">
                    <a:lumMod val="75000"/>
                  </a:schemeClr>
                </a:solidFill>
              </a:rPr>
              <a:t>«Пуля, просвистевшая на дюйм от цели, так же бесполезна, как та, что не вылетала из дула»</a:t>
            </a:r>
          </a:p>
          <a:p>
            <a:pPr marL="342900" lvl="1" indent="-342900" algn="r">
              <a:lnSpc>
                <a:spcPct val="150000"/>
              </a:lnSpc>
              <a:buClr>
                <a:srgbClr val="C40B10"/>
              </a:buClr>
              <a:buSzPct val="80000"/>
              <a:buNone/>
              <a:defRPr/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 Джеймс </a:t>
            </a:r>
            <a:r>
              <a:rPr lang="ru-RU" sz="2200" b="1" dirty="0" err="1" smtClean="0">
                <a:solidFill>
                  <a:schemeClr val="tx2">
                    <a:lumMod val="75000"/>
                  </a:schemeClr>
                </a:solidFill>
              </a:rPr>
              <a:t>Фенимор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 Купер</a:t>
            </a:r>
          </a:p>
          <a:p>
            <a:pPr marL="0" lvl="1" indent="0">
              <a:buSzPct val="80000"/>
              <a:buNone/>
              <a:defRPr/>
            </a:pPr>
            <a:endParaRPr lang="en-US" altLang="zh-CN" sz="2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lvl="1" indent="0">
              <a:buSzPct val="80000"/>
              <a:buNone/>
              <a:defRPr/>
            </a:pPr>
            <a:r>
              <a:rPr lang="ru-RU" altLang="zh-CN" sz="2200" b="1" dirty="0" smtClean="0">
                <a:solidFill>
                  <a:schemeClr val="tx2">
                    <a:lumMod val="75000"/>
                  </a:schemeClr>
                </a:solidFill>
              </a:rPr>
              <a:t>3 </a:t>
            </a:r>
            <a:r>
              <a:rPr lang="ru-RU" altLang="zh-CN" sz="2200" b="1" dirty="0">
                <a:solidFill>
                  <a:schemeClr val="tx2">
                    <a:lumMod val="75000"/>
                  </a:schemeClr>
                </a:solidFill>
              </a:rPr>
              <a:t>составляющие успеха  компании =  3 составляющие проекта</a:t>
            </a:r>
            <a:r>
              <a:rPr lang="en-US" altLang="zh-CN" sz="2200" b="1" dirty="0">
                <a:solidFill>
                  <a:schemeClr val="tx2">
                    <a:lumMod val="75000"/>
                  </a:schemeClr>
                </a:solidFill>
              </a:rPr>
              <a:t>:</a:t>
            </a:r>
            <a:endParaRPr lang="ru-RU" altLang="zh-CN" sz="2200" b="1" dirty="0">
              <a:solidFill>
                <a:schemeClr val="tx2">
                  <a:lumMod val="75000"/>
                </a:schemeClr>
              </a:solidFill>
            </a:endParaRPr>
          </a:p>
          <a:p>
            <a:pPr marL="285750" lvl="1">
              <a:buSzPct val="80000"/>
              <a:buFont typeface="Arial" pitchFamily="34" charset="0"/>
              <a:buChar char="•"/>
              <a:defRPr/>
            </a:pPr>
            <a:r>
              <a:rPr lang="ru-RU" altLang="zh-CN" sz="2200" b="1" dirty="0">
                <a:solidFill>
                  <a:schemeClr val="tx2">
                    <a:lumMod val="75000"/>
                  </a:schemeClr>
                </a:solidFill>
              </a:rPr>
              <a:t>Качество </a:t>
            </a:r>
          </a:p>
          <a:p>
            <a:pPr marL="1028700" lvl="1">
              <a:buSzPct val="80000"/>
              <a:buFont typeface="Arial" pitchFamily="34" charset="0"/>
              <a:buChar char="•"/>
              <a:defRPr/>
            </a:pPr>
            <a:r>
              <a:rPr lang="ru-RU" altLang="zh-CN" sz="2000" i="1" dirty="0">
                <a:solidFill>
                  <a:schemeClr val="tx2">
                    <a:lumMod val="75000"/>
                  </a:schemeClr>
                </a:solidFill>
              </a:rPr>
              <a:t>Ориентация на удовлетворение потребностей </a:t>
            </a:r>
            <a:r>
              <a:rPr lang="ru-RU" altLang="zh-CN" sz="2000" i="1" dirty="0" smtClean="0">
                <a:solidFill>
                  <a:schemeClr val="tx2">
                    <a:lumMod val="75000"/>
                  </a:schemeClr>
                </a:solidFill>
              </a:rPr>
              <a:t>клиентов (сотрудники – это внутренние клиенты)</a:t>
            </a:r>
            <a:endParaRPr lang="ru-RU" altLang="zh-CN" sz="2000" i="1" dirty="0">
              <a:solidFill>
                <a:schemeClr val="tx2">
                  <a:lumMod val="75000"/>
                </a:schemeClr>
              </a:solidFill>
            </a:endParaRPr>
          </a:p>
          <a:p>
            <a:pPr marL="1028700" lvl="1">
              <a:buSzPct val="80000"/>
              <a:buFont typeface="Arial" pitchFamily="34" charset="0"/>
              <a:buChar char="•"/>
              <a:defRPr/>
            </a:pPr>
            <a:r>
              <a:rPr lang="ru-RU" altLang="zh-CN" sz="2000" i="1" dirty="0">
                <a:solidFill>
                  <a:schemeClr val="tx2">
                    <a:lumMod val="75000"/>
                  </a:schemeClr>
                </a:solidFill>
              </a:rPr>
              <a:t>Системный подход, направленный на совершенствование</a:t>
            </a:r>
          </a:p>
          <a:p>
            <a:pPr marL="285750" lvl="1">
              <a:buSzPct val="80000"/>
              <a:buFont typeface="Arial" pitchFamily="34" charset="0"/>
              <a:buChar char="•"/>
              <a:defRPr/>
            </a:pPr>
            <a:r>
              <a:rPr lang="ru-RU" altLang="zh-CN" sz="2200" b="1" dirty="0">
                <a:solidFill>
                  <a:schemeClr val="tx2">
                    <a:lumMod val="75000"/>
                  </a:schemeClr>
                </a:solidFill>
              </a:rPr>
              <a:t>Срок</a:t>
            </a:r>
          </a:p>
          <a:p>
            <a:pPr marL="1028700" lvl="1">
              <a:lnSpc>
                <a:spcPct val="150000"/>
              </a:lnSpc>
              <a:buSzPct val="80000"/>
              <a:buFont typeface="Arial" pitchFamily="34" charset="0"/>
              <a:buChar char="•"/>
              <a:defRPr/>
            </a:pPr>
            <a:r>
              <a:rPr lang="ru-RU" altLang="zh-CN" sz="2000" i="1" dirty="0">
                <a:solidFill>
                  <a:schemeClr val="tx2">
                    <a:lumMod val="75000"/>
                  </a:schemeClr>
                </a:solidFill>
              </a:rPr>
              <a:t>Любая задача должна выполняться </a:t>
            </a:r>
            <a:r>
              <a:rPr lang="ru-RU" altLang="zh-CN" sz="2000" i="1" dirty="0" smtClean="0">
                <a:solidFill>
                  <a:schemeClr val="tx2">
                    <a:lumMod val="75000"/>
                  </a:schemeClr>
                </a:solidFill>
              </a:rPr>
              <a:t>вовремя </a:t>
            </a:r>
            <a:endParaRPr lang="ru-RU" altLang="zh-CN" sz="2000" i="1" dirty="0">
              <a:solidFill>
                <a:schemeClr val="tx2">
                  <a:lumMod val="75000"/>
                </a:schemeClr>
              </a:solidFill>
            </a:endParaRPr>
          </a:p>
          <a:p>
            <a:pPr marL="285750" lvl="1">
              <a:lnSpc>
                <a:spcPct val="150000"/>
              </a:lnSpc>
              <a:buSzPct val="80000"/>
              <a:buFont typeface="Arial" pitchFamily="34" charset="0"/>
              <a:buChar char="•"/>
              <a:defRPr/>
            </a:pPr>
            <a:r>
              <a:rPr lang="ru-RU" altLang="zh-CN" sz="2200" b="1" dirty="0">
                <a:solidFill>
                  <a:schemeClr val="tx2">
                    <a:lumMod val="75000"/>
                  </a:schemeClr>
                </a:solidFill>
              </a:rPr>
              <a:t>Бюджет </a:t>
            </a:r>
          </a:p>
          <a:p>
            <a:pPr marL="1028700" lvl="1">
              <a:lnSpc>
                <a:spcPct val="160000"/>
              </a:lnSpc>
              <a:buSzPct val="80000"/>
              <a:buFont typeface="Arial" pitchFamily="34" charset="0"/>
              <a:buChar char="•"/>
              <a:defRPr/>
            </a:pPr>
            <a:r>
              <a:rPr lang="ru-RU" sz="2000" i="1" dirty="0">
                <a:solidFill>
                  <a:schemeClr val="tx2">
                    <a:lumMod val="75000"/>
                  </a:schemeClr>
                </a:solidFill>
              </a:rPr>
              <a:t>Всё имеет свою цену. </a:t>
            </a:r>
            <a:r>
              <a:rPr lang="ru-RU" altLang="zh-CN" sz="2000" i="1" dirty="0">
                <a:solidFill>
                  <a:schemeClr val="tx2">
                    <a:lumMod val="75000"/>
                  </a:schemeClr>
                </a:solidFill>
              </a:rPr>
              <a:t>Время – тоже деньги!</a:t>
            </a:r>
            <a:endParaRPr lang="ru-RU" sz="2000" i="1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5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512" y="-99392"/>
            <a:ext cx="8785225" cy="72008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200" dirty="0" smtClean="0"/>
              <a:t>Результаты процессно-ориентированного подхода</a:t>
            </a:r>
          </a:p>
          <a:p>
            <a:pPr>
              <a:spcBef>
                <a:spcPts val="0"/>
              </a:spcBef>
            </a:pPr>
            <a:r>
              <a:rPr lang="ru-RU" sz="2200" dirty="0" smtClean="0"/>
              <a:t> и проектного управления</a:t>
            </a:r>
          </a:p>
          <a:p>
            <a:endParaRPr lang="ru-RU" sz="2200" dirty="0" smtClean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285750" lvl="1">
              <a:lnSpc>
                <a:spcPct val="200000"/>
              </a:lnSpc>
              <a:buSzPct val="80000"/>
              <a:buFont typeface="Arial" pitchFamily="34" charset="0"/>
              <a:buChar char="•"/>
              <a:defRPr/>
            </a:pPr>
            <a:r>
              <a:rPr lang="ru-RU" altLang="zh-CN" sz="1900" b="1" dirty="0" smtClean="0">
                <a:solidFill>
                  <a:schemeClr val="tx2">
                    <a:lumMod val="75000"/>
                  </a:schemeClr>
                </a:solidFill>
              </a:rPr>
              <a:t>В компании описаны все бизнес-процессы</a:t>
            </a:r>
          </a:p>
          <a:p>
            <a:pPr marL="285750" lvl="1">
              <a:lnSpc>
                <a:spcPct val="200000"/>
              </a:lnSpc>
              <a:buSzPct val="80000"/>
              <a:buFont typeface="Arial" pitchFamily="34" charset="0"/>
              <a:buChar char="•"/>
              <a:defRPr/>
            </a:pPr>
            <a:r>
              <a:rPr lang="ru-RU" altLang="zh-CN" sz="1900" b="1" dirty="0" smtClean="0">
                <a:solidFill>
                  <a:schemeClr val="tx2">
                    <a:lumMod val="75000"/>
                  </a:schemeClr>
                </a:solidFill>
              </a:rPr>
              <a:t>Любое изменение начинается с изменения бизнес-процесса</a:t>
            </a:r>
          </a:p>
          <a:p>
            <a:pPr marL="285750" lvl="1">
              <a:lnSpc>
                <a:spcPct val="200000"/>
              </a:lnSpc>
              <a:buSzPct val="80000"/>
              <a:buFont typeface="Arial" pitchFamily="34" charset="0"/>
              <a:buChar char="•"/>
              <a:defRPr/>
            </a:pPr>
            <a:r>
              <a:rPr lang="ru-RU" altLang="zh-CN" sz="1900" b="1" dirty="0" smtClean="0">
                <a:solidFill>
                  <a:schemeClr val="tx2">
                    <a:lumMod val="75000"/>
                  </a:schemeClr>
                </a:solidFill>
              </a:rPr>
              <a:t>Любая задача имеет свой срок</a:t>
            </a:r>
          </a:p>
          <a:p>
            <a:pPr marL="285750" lvl="1">
              <a:lnSpc>
                <a:spcPct val="200000"/>
              </a:lnSpc>
              <a:buSzPct val="80000"/>
              <a:buFont typeface="Arial" pitchFamily="34" charset="0"/>
              <a:buChar char="•"/>
              <a:defRPr/>
            </a:pPr>
            <a:r>
              <a:rPr lang="ru-RU" altLang="zh-CN" sz="1900" b="1" dirty="0" smtClean="0">
                <a:solidFill>
                  <a:schemeClr val="tx2">
                    <a:lumMod val="75000"/>
                  </a:schemeClr>
                </a:solidFill>
              </a:rPr>
              <a:t>За 10 месяцев 2013 года в компании успешно выполнено более 70 проектов</a:t>
            </a:r>
          </a:p>
          <a:p>
            <a:pPr marL="285750" lvl="1">
              <a:lnSpc>
                <a:spcPct val="200000"/>
              </a:lnSpc>
              <a:buSzPct val="80000"/>
              <a:buFont typeface="Arial" pitchFamily="34" charset="0"/>
              <a:buChar char="•"/>
              <a:defRPr/>
            </a:pPr>
            <a:r>
              <a:rPr lang="ru-RU" sz="1900" b="1" dirty="0" smtClean="0">
                <a:solidFill>
                  <a:schemeClr val="tx2">
                    <a:lumMod val="75000"/>
                  </a:schemeClr>
                </a:solidFill>
              </a:rPr>
              <a:t>В компании развивается принцип повышения качества работы для достижения измеримых целей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122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512" y="-72008"/>
            <a:ext cx="8785225" cy="62068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200" dirty="0" smtClean="0"/>
              <a:t>Пример реализация </a:t>
            </a:r>
            <a:r>
              <a:rPr lang="ru-RU" sz="2200" dirty="0"/>
              <a:t>проекта </a:t>
            </a:r>
            <a:r>
              <a:rPr lang="en-US" sz="2200" dirty="0"/>
              <a:t>KPI</a:t>
            </a:r>
            <a:r>
              <a:rPr lang="ru-RU" sz="2200" dirty="0"/>
              <a:t> с помощью процессно-ориентированного подхода и проектного управления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79513" y="989623"/>
            <a:ext cx="5256583" cy="527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lvl="1" indent="-285750">
              <a:spcBef>
                <a:spcPct val="20000"/>
              </a:spcBef>
              <a:buSzPct val="80000"/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Взаимосвязь стратегических целей компании с мотивацией каждого сотрудника на основе </a:t>
            </a:r>
            <a:r>
              <a:rPr lang="de-DE" sz="2000" b="1" dirty="0">
                <a:solidFill>
                  <a:schemeClr val="tx2">
                    <a:lumMod val="75000"/>
                  </a:schemeClr>
                </a:solidFill>
              </a:rPr>
              <a:t>KPI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  <a:p>
            <a:pPr marL="285750" lvl="1" indent="-285750">
              <a:lnSpc>
                <a:spcPct val="140000"/>
              </a:lnSpc>
              <a:spcBef>
                <a:spcPct val="20000"/>
              </a:spcBef>
              <a:buSzPct val="80000"/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Сотрудник и его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KPI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  <a:p>
            <a:pPr marL="1028700" lvl="1" indent="-285750">
              <a:spcBef>
                <a:spcPct val="20000"/>
              </a:spcBef>
              <a:buSzPct val="80000"/>
              <a:buFont typeface="Arial" pitchFamily="34" charset="0"/>
              <a:buChar char="•"/>
              <a:defRPr/>
            </a:pPr>
            <a:r>
              <a:rPr lang="ru-RU" sz="1900" i="1" dirty="0">
                <a:solidFill>
                  <a:schemeClr val="tx2">
                    <a:lumMod val="75000"/>
                  </a:schemeClr>
                </a:solidFill>
              </a:rPr>
              <a:t>Единый набор </a:t>
            </a:r>
            <a:r>
              <a:rPr lang="de-DE" sz="1900" i="1" dirty="0">
                <a:solidFill>
                  <a:schemeClr val="tx2">
                    <a:lumMod val="75000"/>
                  </a:schemeClr>
                </a:solidFill>
              </a:rPr>
              <a:t>KPI</a:t>
            </a:r>
            <a:r>
              <a:rPr lang="ru-RU" sz="1900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sz="19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028700" lvl="1" indent="-285750">
              <a:spcBef>
                <a:spcPct val="20000"/>
              </a:spcBef>
              <a:buSzPct val="80000"/>
              <a:buFont typeface="Arial" pitchFamily="34" charset="0"/>
              <a:buChar char="•"/>
              <a:defRPr/>
            </a:pPr>
            <a:r>
              <a:rPr lang="ru-RU" sz="1900" i="1" dirty="0" err="1" smtClean="0">
                <a:solidFill>
                  <a:schemeClr val="tx2">
                    <a:lumMod val="75000"/>
                  </a:schemeClr>
                </a:solidFill>
              </a:rPr>
              <a:t>on-line</a:t>
            </a:r>
            <a:r>
              <a:rPr lang="ru-RU" sz="19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900" i="1" dirty="0">
                <a:solidFill>
                  <a:schemeClr val="tx2">
                    <a:lumMod val="75000"/>
                  </a:schemeClr>
                </a:solidFill>
              </a:rPr>
              <a:t>мониторинг </a:t>
            </a:r>
            <a:endParaRPr lang="en-US" sz="19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028700" lvl="1" indent="-285750">
              <a:spcBef>
                <a:spcPct val="20000"/>
              </a:spcBef>
              <a:buSzPct val="80000"/>
              <a:buFont typeface="Arial" pitchFamily="34" charset="0"/>
              <a:buChar char="•"/>
              <a:defRPr/>
            </a:pPr>
            <a:r>
              <a:rPr lang="ru-RU" sz="1900" i="1" dirty="0" smtClean="0">
                <a:solidFill>
                  <a:schemeClr val="tx2">
                    <a:lumMod val="75000"/>
                  </a:schemeClr>
                </a:solidFill>
              </a:rPr>
              <a:t>Система </a:t>
            </a:r>
            <a:r>
              <a:rPr lang="ru-RU" sz="1900" i="1" dirty="0">
                <a:solidFill>
                  <a:schemeClr val="tx2">
                    <a:lumMod val="75000"/>
                  </a:schemeClr>
                </a:solidFill>
              </a:rPr>
              <a:t>мотивации </a:t>
            </a:r>
            <a:endParaRPr lang="en-US" sz="19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028700" lvl="1" indent="-285750">
              <a:spcBef>
                <a:spcPct val="20000"/>
              </a:spcBef>
              <a:buSzPct val="80000"/>
              <a:buFont typeface="Arial" pitchFamily="34" charset="0"/>
              <a:buChar char="•"/>
              <a:defRPr/>
            </a:pPr>
            <a:r>
              <a:rPr lang="ru-RU" sz="1900" i="1" dirty="0" err="1" smtClean="0">
                <a:solidFill>
                  <a:schemeClr val="tx2">
                    <a:lumMod val="75000"/>
                  </a:schemeClr>
                </a:solidFill>
              </a:rPr>
              <a:t>on-line</a:t>
            </a:r>
            <a:r>
              <a:rPr lang="ru-RU" sz="19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900" i="1" dirty="0">
                <a:solidFill>
                  <a:schemeClr val="tx2">
                    <a:lumMod val="75000"/>
                  </a:schemeClr>
                </a:solidFill>
              </a:rPr>
              <a:t>расчет </a:t>
            </a:r>
            <a:r>
              <a:rPr lang="ru-RU" sz="1900" i="1" dirty="0" smtClean="0">
                <a:solidFill>
                  <a:schemeClr val="tx2">
                    <a:lumMod val="75000"/>
                  </a:schemeClr>
                </a:solidFill>
              </a:rPr>
              <a:t>зарплаты</a:t>
            </a:r>
            <a:endParaRPr lang="de-DE" sz="1400" dirty="0" smtClean="0"/>
          </a:p>
          <a:p>
            <a:pPr marL="285750" lvl="1" indent="-285750">
              <a:lnSpc>
                <a:spcPct val="140000"/>
              </a:lnSpc>
              <a:spcBef>
                <a:spcPct val="20000"/>
              </a:spcBef>
              <a:buSzPct val="80000"/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Бизнес-процесс</a:t>
            </a:r>
          </a:p>
          <a:p>
            <a:pPr marL="1028700" lvl="1" indent="-285750">
              <a:spcBef>
                <a:spcPct val="20000"/>
              </a:spcBef>
              <a:buSzPct val="80000"/>
              <a:buFont typeface="Arial" pitchFamily="34" charset="0"/>
              <a:buChar char="•"/>
              <a:defRPr/>
            </a:pPr>
            <a:r>
              <a:rPr lang="ru-RU" sz="1900" i="1" dirty="0">
                <a:solidFill>
                  <a:schemeClr val="tx2">
                    <a:lumMod val="75000"/>
                  </a:schemeClr>
                </a:solidFill>
              </a:rPr>
              <a:t>Единый набор формализованных и описанных бизнес-процессов</a:t>
            </a:r>
          </a:p>
          <a:p>
            <a:pPr marL="1028700" lvl="1" indent="-285750">
              <a:spcBef>
                <a:spcPct val="20000"/>
              </a:spcBef>
              <a:buSzPct val="80000"/>
              <a:buFont typeface="Arial" pitchFamily="34" charset="0"/>
              <a:buChar char="•"/>
              <a:defRPr/>
            </a:pPr>
            <a:r>
              <a:rPr lang="en-US" sz="1900" i="1" dirty="0">
                <a:solidFill>
                  <a:schemeClr val="tx2">
                    <a:lumMod val="75000"/>
                  </a:schemeClr>
                </a:solidFill>
              </a:rPr>
              <a:t>KPI </a:t>
            </a:r>
            <a:r>
              <a:rPr lang="ru-RU" sz="1900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900" i="1" dirty="0" smtClean="0">
                <a:solidFill>
                  <a:schemeClr val="tx2">
                    <a:lumMod val="75000"/>
                  </a:schemeClr>
                </a:solidFill>
              </a:rPr>
              <a:t>бизнес-процесса</a:t>
            </a:r>
            <a:endParaRPr lang="ru-RU" sz="1900" i="1" dirty="0">
              <a:solidFill>
                <a:schemeClr val="tx2">
                  <a:lumMod val="75000"/>
                </a:schemeClr>
              </a:solidFill>
            </a:endParaRPr>
          </a:p>
          <a:p>
            <a:pPr marL="1028700" lvl="1" indent="-285750">
              <a:spcBef>
                <a:spcPct val="20000"/>
              </a:spcBef>
              <a:buSzPct val="80000"/>
              <a:buFont typeface="Arial" pitchFamily="34" charset="0"/>
              <a:buChar char="•"/>
              <a:defRPr/>
            </a:pPr>
            <a:r>
              <a:rPr lang="ru-RU" sz="1900" i="1" dirty="0">
                <a:solidFill>
                  <a:schemeClr val="tx2">
                    <a:lumMod val="75000"/>
                  </a:schemeClr>
                </a:solidFill>
              </a:rPr>
              <a:t>Оптимизация </a:t>
            </a:r>
            <a:r>
              <a:rPr lang="ru-RU" sz="1900" i="1" dirty="0" smtClean="0">
                <a:solidFill>
                  <a:schemeClr val="tx2">
                    <a:lumMod val="75000"/>
                  </a:schemeClr>
                </a:solidFill>
              </a:rPr>
              <a:t>бизнес-процессов</a:t>
            </a:r>
            <a:endParaRPr lang="en-US" sz="1900" i="1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eaLnBrk="0" hangingPunct="0">
              <a:buFont typeface="+mj-lt"/>
              <a:buAutoNum type="arabicPeriod"/>
            </a:pPr>
            <a:endParaRPr lang="de-DE" sz="14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989622"/>
            <a:ext cx="3563888" cy="47436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440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</Template>
  <TotalTime>2332</TotalTime>
  <Words>672</Words>
  <Application>Microsoft Office PowerPoint</Application>
  <PresentationFormat>Экран (4:3)</PresentationFormat>
  <Paragraphs>169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Шаблон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Symantec Corp.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Артемчук</dc:creator>
  <cp:lastModifiedBy>Шалина Вера Михайловна 1</cp:lastModifiedBy>
  <cp:revision>71</cp:revision>
  <dcterms:created xsi:type="dcterms:W3CDTF">2013-10-24T08:12:29Z</dcterms:created>
  <dcterms:modified xsi:type="dcterms:W3CDTF">2013-11-20T06:38:50Z</dcterms:modified>
</cp:coreProperties>
</file>